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Lst>
  <p:sldSz cx="30276800" cy="42799000"/>
  <p:notesSz cx="6858000" cy="9144000"/>
  <p:embeddedFontLst>
    <p:embeddedFont>
      <p:font typeface="Calibri" panose="020F0502020204030204" pitchFamily="34" charset="0"/>
      <p:regular r:id="rId3"/>
      <p:bold r:id="rId4"/>
      <p:italic r:id="rId5"/>
      <p:boldItalic r:id="rId6"/>
    </p:embeddedFont>
    <p:embeddedFont>
      <p:font typeface="Oswald" panose="00000500000000000000" pitchFamily="2" charset="-18"/>
      <p:regular r:id="rId7"/>
      <p:bold r:id="rId8"/>
      <p:italic r:id="rId9"/>
      <p:boldItalic r:id="rId10"/>
    </p:embeddedFont>
    <p:embeddedFont>
      <p:font typeface="Oswald Bold" panose="00000800000000000000" charset="-18"/>
      <p:regular r:id="rId11"/>
      <p:bold r:id="rId12"/>
    </p:embeddedFont>
    <p:embeddedFont>
      <p:font typeface="Roboto Bold" panose="020B0604020202020204" charset="0"/>
      <p:regular r:id="rId13"/>
      <p:bold r:id="rId14"/>
    </p:embeddedFont>
  </p:embeddedFontLst>
  <p:defaultTextStyle>
    <a:defPPr>
      <a:defRPr lang="en-US"/>
    </a:defPPr>
    <a:lvl1pPr marL="0" algn="l" defTabSz="914322" rtl="0" eaLnBrk="1" latinLnBrk="0" hangingPunct="1">
      <a:defRPr sz="1800" kern="1200">
        <a:solidFill>
          <a:schemeClr val="tx1"/>
        </a:solidFill>
        <a:latin typeface="+mn-lt"/>
        <a:ea typeface="+mn-ea"/>
        <a:cs typeface="+mn-cs"/>
      </a:defRPr>
    </a:lvl1pPr>
    <a:lvl2pPr marL="457160" algn="l" defTabSz="914322" rtl="0" eaLnBrk="1" latinLnBrk="0" hangingPunct="1">
      <a:defRPr sz="1800" kern="1200">
        <a:solidFill>
          <a:schemeClr val="tx1"/>
        </a:solidFill>
        <a:latin typeface="+mn-lt"/>
        <a:ea typeface="+mn-ea"/>
        <a:cs typeface="+mn-cs"/>
      </a:defRPr>
    </a:lvl2pPr>
    <a:lvl3pPr marL="914322" algn="l" defTabSz="914322" rtl="0" eaLnBrk="1" latinLnBrk="0" hangingPunct="1">
      <a:defRPr sz="1800" kern="1200">
        <a:solidFill>
          <a:schemeClr val="tx1"/>
        </a:solidFill>
        <a:latin typeface="+mn-lt"/>
        <a:ea typeface="+mn-ea"/>
        <a:cs typeface="+mn-cs"/>
      </a:defRPr>
    </a:lvl3pPr>
    <a:lvl4pPr marL="1371482" algn="l" defTabSz="914322" rtl="0" eaLnBrk="1" latinLnBrk="0" hangingPunct="1">
      <a:defRPr sz="1800" kern="1200">
        <a:solidFill>
          <a:schemeClr val="tx1"/>
        </a:solidFill>
        <a:latin typeface="+mn-lt"/>
        <a:ea typeface="+mn-ea"/>
        <a:cs typeface="+mn-cs"/>
      </a:defRPr>
    </a:lvl4pPr>
    <a:lvl5pPr marL="1828642" algn="l" defTabSz="914322" rtl="0" eaLnBrk="1" latinLnBrk="0" hangingPunct="1">
      <a:defRPr sz="1800" kern="1200">
        <a:solidFill>
          <a:schemeClr val="tx1"/>
        </a:solidFill>
        <a:latin typeface="+mn-lt"/>
        <a:ea typeface="+mn-ea"/>
        <a:cs typeface="+mn-cs"/>
      </a:defRPr>
    </a:lvl5pPr>
    <a:lvl6pPr marL="2285803" algn="l" defTabSz="914322" rtl="0" eaLnBrk="1" latinLnBrk="0" hangingPunct="1">
      <a:defRPr sz="1800" kern="1200">
        <a:solidFill>
          <a:schemeClr val="tx1"/>
        </a:solidFill>
        <a:latin typeface="+mn-lt"/>
        <a:ea typeface="+mn-ea"/>
        <a:cs typeface="+mn-cs"/>
      </a:defRPr>
    </a:lvl6pPr>
    <a:lvl7pPr marL="2742964" algn="l" defTabSz="914322" rtl="0" eaLnBrk="1" latinLnBrk="0" hangingPunct="1">
      <a:defRPr sz="1800" kern="1200">
        <a:solidFill>
          <a:schemeClr val="tx1"/>
        </a:solidFill>
        <a:latin typeface="+mn-lt"/>
        <a:ea typeface="+mn-ea"/>
        <a:cs typeface="+mn-cs"/>
      </a:defRPr>
    </a:lvl7pPr>
    <a:lvl8pPr marL="3200125" algn="l" defTabSz="914322" rtl="0" eaLnBrk="1" latinLnBrk="0" hangingPunct="1">
      <a:defRPr sz="1800" kern="1200">
        <a:solidFill>
          <a:schemeClr val="tx1"/>
        </a:solidFill>
        <a:latin typeface="+mn-lt"/>
        <a:ea typeface="+mn-ea"/>
        <a:cs typeface="+mn-cs"/>
      </a:defRPr>
    </a:lvl8pPr>
    <a:lvl9pPr marL="3657285" algn="l" defTabSz="91432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4"/>
    <a:srgbClr val="0A5D9E"/>
    <a:srgbClr val="AD390B"/>
    <a:srgbClr val="CF5600"/>
    <a:srgbClr val="1E7177"/>
    <a:srgbClr val="F56600"/>
    <a:srgbClr val="599D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17" d="100"/>
          <a:sy n="17" d="100"/>
        </p:scale>
        <p:origin x="2237" y="-98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tableStyles" Target="tableStyle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presProps" Target="presProps.xml"/><Relationship Id="rId10" Type="http://schemas.openxmlformats.org/officeDocument/2006/relationships/font" Target="fonts/font8.fntdata"/><Relationship Id="rId19" Type="http://schemas.openxmlformats.org/officeDocument/2006/relationships/customXml" Target="../customXml/item1.xml"/><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206" indent="0" algn="ctr">
              <a:buNone/>
              <a:defRPr>
                <a:solidFill>
                  <a:schemeClr val="tx1">
                    <a:tint val="75000"/>
                  </a:schemeClr>
                </a:solidFill>
              </a:defRPr>
            </a:lvl2pPr>
            <a:lvl3pPr marL="914411"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8"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6" indent="0">
              <a:buNone/>
              <a:defRPr sz="1800">
                <a:solidFill>
                  <a:schemeClr val="tx1">
                    <a:tint val="75000"/>
                  </a:schemeClr>
                </a:solidFill>
              </a:defRPr>
            </a:lvl2pPr>
            <a:lvl3pPr marL="914411" indent="0">
              <a:buNone/>
              <a:defRPr sz="1600">
                <a:solidFill>
                  <a:schemeClr val="tx1">
                    <a:tint val="75000"/>
                  </a:schemeClr>
                </a:solidFill>
              </a:defRPr>
            </a:lvl3pPr>
            <a:lvl4pPr marL="1371617" indent="0">
              <a:buNone/>
              <a:defRPr sz="1400">
                <a:solidFill>
                  <a:schemeClr val="tx1">
                    <a:tint val="75000"/>
                  </a:schemeClr>
                </a:solidFill>
              </a:defRPr>
            </a:lvl4pPr>
            <a:lvl5pPr marL="1828823" indent="0">
              <a:buNone/>
              <a:defRPr sz="1400">
                <a:solidFill>
                  <a:schemeClr val="tx1">
                    <a:tint val="75000"/>
                  </a:schemeClr>
                </a:solidFill>
              </a:defRPr>
            </a:lvl5pPr>
            <a:lvl6pPr marL="2286028" indent="0">
              <a:buNone/>
              <a:defRPr sz="1400">
                <a:solidFill>
                  <a:schemeClr val="tx1">
                    <a:tint val="75000"/>
                  </a:schemeClr>
                </a:solidFill>
              </a:defRPr>
            </a:lvl6pPr>
            <a:lvl7pPr marL="2743234" indent="0">
              <a:buNone/>
              <a:defRPr sz="1400">
                <a:solidFill>
                  <a:schemeClr val="tx1">
                    <a:tint val="75000"/>
                  </a:schemeClr>
                </a:solidFill>
              </a:defRPr>
            </a:lvl7pPr>
            <a:lvl8pPr marL="3200440" indent="0">
              <a:buNone/>
              <a:defRPr sz="1400">
                <a:solidFill>
                  <a:schemeClr val="tx1">
                    <a:tint val="75000"/>
                  </a:schemeClr>
                </a:solidFill>
              </a:defRPr>
            </a:lvl8pPr>
            <a:lvl9pPr marL="3657646"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8"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8"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6" indent="0">
              <a:buNone/>
              <a:defRPr sz="1200"/>
            </a:lvl2pPr>
            <a:lvl3pPr marL="914411" indent="0">
              <a:buNone/>
              <a:defRPr sz="1000"/>
            </a:lvl3pPr>
            <a:lvl4pPr marL="1371617" indent="0">
              <a:buNone/>
              <a:defRPr sz="900"/>
            </a:lvl4pPr>
            <a:lvl5pPr marL="1828823" indent="0">
              <a:buNone/>
              <a:defRPr sz="900"/>
            </a:lvl5pPr>
            <a:lvl6pPr marL="2286028" indent="0">
              <a:buNone/>
              <a:defRPr sz="900"/>
            </a:lvl6pPr>
            <a:lvl7pPr marL="2743234" indent="0">
              <a:buNone/>
              <a:defRPr sz="900"/>
            </a:lvl7pPr>
            <a:lvl8pPr marL="3200440" indent="0">
              <a:buNone/>
              <a:defRPr sz="900"/>
            </a:lvl8pPr>
            <a:lvl9pPr marL="365764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8" indent="0">
              <a:buNone/>
              <a:defRPr sz="2000"/>
            </a:lvl6pPr>
            <a:lvl7pPr marL="2743234" indent="0">
              <a:buNone/>
              <a:defRPr sz="2000"/>
            </a:lvl7pPr>
            <a:lvl8pPr marL="3200440" indent="0">
              <a:buNone/>
              <a:defRPr sz="2000"/>
            </a:lvl8pPr>
            <a:lvl9pPr marL="3657646"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6" indent="0">
              <a:buNone/>
              <a:defRPr sz="1200"/>
            </a:lvl2pPr>
            <a:lvl3pPr marL="914411" indent="0">
              <a:buNone/>
              <a:defRPr sz="1000"/>
            </a:lvl3pPr>
            <a:lvl4pPr marL="1371617" indent="0">
              <a:buNone/>
              <a:defRPr sz="900"/>
            </a:lvl4pPr>
            <a:lvl5pPr marL="1828823" indent="0">
              <a:buNone/>
              <a:defRPr sz="900"/>
            </a:lvl5pPr>
            <a:lvl6pPr marL="2286028" indent="0">
              <a:buNone/>
              <a:defRPr sz="900"/>
            </a:lvl6pPr>
            <a:lvl7pPr marL="2743234" indent="0">
              <a:buNone/>
              <a:defRPr sz="900"/>
            </a:lvl7pPr>
            <a:lvl8pPr marL="3200440" indent="0">
              <a:buNone/>
              <a:defRPr sz="900"/>
            </a:lvl8pPr>
            <a:lvl9pPr marL="365764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5/10/2023</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11" rtl="0" eaLnBrk="1" latinLnBrk="0" hangingPunct="1">
        <a:spcBef>
          <a:spcPct val="0"/>
        </a:spcBef>
        <a:buNone/>
        <a:defRPr sz="4400" kern="1200">
          <a:solidFill>
            <a:schemeClr val="tx1"/>
          </a:solidFill>
          <a:latin typeface="+mj-lt"/>
          <a:ea typeface="+mj-ea"/>
          <a:cs typeface="+mj-cs"/>
        </a:defRPr>
      </a:lvl1pPr>
    </p:titleStyle>
    <p:bodyStyle>
      <a:lvl1pPr marL="342904" indent="-342904" algn="l" defTabSz="91441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60" indent="-285754" algn="l" defTabSz="91441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14" indent="-228603" algn="l" defTabSz="91441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20"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26"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31"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37"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44"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49"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8"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9100400"/>
            <a:ext cx="30276000" cy="3703601"/>
            <a:chOff x="0" y="0"/>
            <a:chExt cx="3752725" cy="459063"/>
          </a:xfrm>
        </p:grpSpPr>
        <p:sp>
          <p:nvSpPr>
            <p:cNvPr id="3" name="Freeform 3"/>
            <p:cNvSpPr/>
            <p:nvPr/>
          </p:nvSpPr>
          <p:spPr>
            <a:xfrm>
              <a:off x="0" y="0"/>
              <a:ext cx="3752726" cy="459063"/>
            </a:xfrm>
            <a:custGeom>
              <a:avLst/>
              <a:gdLst/>
              <a:ahLst/>
              <a:cxnLst/>
              <a:rect l="l" t="t" r="r" b="b"/>
              <a:pathLst>
                <a:path w="3752726" h="459063">
                  <a:moveTo>
                    <a:pt x="0" y="0"/>
                  </a:moveTo>
                  <a:lnTo>
                    <a:pt x="3752726" y="0"/>
                  </a:lnTo>
                  <a:lnTo>
                    <a:pt x="3752726" y="459063"/>
                  </a:lnTo>
                  <a:lnTo>
                    <a:pt x="0" y="459063"/>
                  </a:lnTo>
                  <a:close/>
                </a:path>
              </a:pathLst>
            </a:custGeom>
            <a:solidFill>
              <a:srgbClr val="599DA2"/>
            </a:solidFill>
          </p:spPr>
        </p:sp>
      </p:grpSp>
      <p:sp>
        <p:nvSpPr>
          <p:cNvPr id="4" name="AutoShape 4"/>
          <p:cNvSpPr/>
          <p:nvPr/>
        </p:nvSpPr>
        <p:spPr>
          <a:xfrm rot="-5400000">
            <a:off x="12412154" y="40918490"/>
            <a:ext cx="1692516" cy="0"/>
          </a:xfrm>
          <a:prstGeom prst="line">
            <a:avLst/>
          </a:prstGeom>
          <a:ln w="66675" cap="flat">
            <a:solidFill>
              <a:srgbClr val="1E7177">
                <a:alpha val="19608"/>
              </a:srgbClr>
            </a:solidFill>
            <a:prstDash val="solid"/>
            <a:headEnd type="none" w="sm" len="sm"/>
            <a:tailEnd type="none" w="sm" len="sm"/>
          </a:ln>
        </p:spPr>
      </p:sp>
      <p:sp>
        <p:nvSpPr>
          <p:cNvPr id="5" name="AutoShape 5"/>
          <p:cNvSpPr/>
          <p:nvPr/>
        </p:nvSpPr>
        <p:spPr>
          <a:xfrm rot="-5400000">
            <a:off x="19764653" y="40918490"/>
            <a:ext cx="1692516" cy="0"/>
          </a:xfrm>
          <a:prstGeom prst="line">
            <a:avLst/>
          </a:prstGeom>
          <a:ln w="66675" cap="flat">
            <a:solidFill>
              <a:srgbClr val="1E7177">
                <a:alpha val="19608"/>
              </a:srgbClr>
            </a:solidFill>
            <a:prstDash val="solid"/>
            <a:headEnd type="none" w="sm" len="sm"/>
            <a:tailEnd type="none" w="sm" len="sm"/>
          </a:ln>
        </p:spPr>
      </p:sp>
      <p:grpSp>
        <p:nvGrpSpPr>
          <p:cNvPr id="6" name="Group 6"/>
          <p:cNvGrpSpPr/>
          <p:nvPr/>
        </p:nvGrpSpPr>
        <p:grpSpPr>
          <a:xfrm>
            <a:off x="1678381" y="40105941"/>
            <a:ext cx="10579315" cy="1692516"/>
            <a:chOff x="0" y="0"/>
            <a:chExt cx="14105753" cy="2256688"/>
          </a:xfrm>
        </p:grpSpPr>
        <p:grpSp>
          <p:nvGrpSpPr>
            <p:cNvPr id="7" name="Group 7"/>
            <p:cNvGrpSpPr/>
            <p:nvPr/>
          </p:nvGrpSpPr>
          <p:grpSpPr>
            <a:xfrm>
              <a:off x="0" y="0"/>
              <a:ext cx="2256688" cy="2256688"/>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E7177"/>
              </a:solidFill>
            </p:spPr>
          </p:sp>
        </p:grpSp>
        <p:pic>
          <p:nvPicPr>
            <p:cNvPr id="9" name="Picture 9"/>
            <p:cNvPicPr>
              <a:picLocks noChangeAspect="1"/>
            </p:cNvPicPr>
            <p:nvPr/>
          </p:nvPicPr>
          <p:blipFill>
            <a:blip r:embed="rId2"/>
            <a:srcRect/>
            <a:stretch>
              <a:fillRect/>
            </a:stretch>
          </p:blipFill>
          <p:spPr>
            <a:xfrm>
              <a:off x="273164" y="593856"/>
              <a:ext cx="1710360" cy="1068975"/>
            </a:xfrm>
            <a:prstGeom prst="rect">
              <a:avLst/>
            </a:prstGeom>
          </p:spPr>
        </p:pic>
        <p:sp>
          <p:nvSpPr>
            <p:cNvPr id="10" name="TextBox 10"/>
            <p:cNvSpPr txBox="1"/>
            <p:nvPr/>
          </p:nvSpPr>
          <p:spPr>
            <a:xfrm>
              <a:off x="3005383" y="47627"/>
              <a:ext cx="11100370" cy="2183343"/>
            </a:xfrm>
            <a:prstGeom prst="rect">
              <a:avLst/>
            </a:prstGeom>
          </p:spPr>
          <p:txBody>
            <a:bodyPr wrap="square" lIns="0" tIns="0" rIns="0" bIns="0" rtlCol="0" anchor="t">
              <a:spAutoFit/>
            </a:bodyPr>
            <a:lstStyle/>
            <a:p>
              <a:pPr>
                <a:lnSpc>
                  <a:spcPts val="6049"/>
                </a:lnSpc>
              </a:pPr>
              <a:r>
                <a:rPr lang="en-US" sz="5499" dirty="0">
                  <a:solidFill>
                    <a:srgbClr val="FFFFFF"/>
                  </a:solidFill>
                  <a:latin typeface="Oswald"/>
                </a:rPr>
                <a:t>CENTRE FOR</a:t>
              </a:r>
            </a:p>
            <a:p>
              <a:pPr>
                <a:lnSpc>
                  <a:spcPts val="6600"/>
                </a:lnSpc>
              </a:pPr>
              <a:r>
                <a:rPr lang="en-US" sz="6000" dirty="0">
                  <a:solidFill>
                    <a:srgbClr val="FFFFFF"/>
                  </a:solidFill>
                  <a:latin typeface="Oswald Bold"/>
                </a:rPr>
                <a:t>TRANSLATIONAL MEDICINE</a:t>
              </a:r>
            </a:p>
          </p:txBody>
        </p:sp>
      </p:grpSp>
      <p:grpSp>
        <p:nvGrpSpPr>
          <p:cNvPr id="11" name="Group 11"/>
          <p:cNvGrpSpPr/>
          <p:nvPr/>
        </p:nvGrpSpPr>
        <p:grpSpPr>
          <a:xfrm>
            <a:off x="0" y="0"/>
            <a:ext cx="30276000" cy="6602476"/>
            <a:chOff x="0" y="0"/>
            <a:chExt cx="2709333" cy="590841"/>
          </a:xfrm>
        </p:grpSpPr>
        <p:sp>
          <p:nvSpPr>
            <p:cNvPr id="12" name="Freeform 12"/>
            <p:cNvSpPr/>
            <p:nvPr/>
          </p:nvSpPr>
          <p:spPr>
            <a:xfrm>
              <a:off x="0" y="0"/>
              <a:ext cx="2709333" cy="590841"/>
            </a:xfrm>
            <a:custGeom>
              <a:avLst/>
              <a:gdLst/>
              <a:ahLst/>
              <a:cxnLst/>
              <a:rect l="l" t="t" r="r" b="b"/>
              <a:pathLst>
                <a:path w="2709333" h="590841">
                  <a:moveTo>
                    <a:pt x="0" y="0"/>
                  </a:moveTo>
                  <a:lnTo>
                    <a:pt x="2709333" y="0"/>
                  </a:lnTo>
                  <a:lnTo>
                    <a:pt x="2709333" y="590841"/>
                  </a:lnTo>
                  <a:lnTo>
                    <a:pt x="0" y="590841"/>
                  </a:lnTo>
                  <a:close/>
                </a:path>
              </a:pathLst>
            </a:custGeom>
            <a:solidFill>
              <a:srgbClr val="599DA2"/>
            </a:solidFill>
          </p:spPr>
        </p:sp>
        <p:sp>
          <p:nvSpPr>
            <p:cNvPr id="13" name="TextBox 13"/>
            <p:cNvSpPr txBox="1"/>
            <p:nvPr/>
          </p:nvSpPr>
          <p:spPr>
            <a:xfrm>
              <a:off x="0" y="57150"/>
              <a:ext cx="812800" cy="755650"/>
            </a:xfrm>
            <a:prstGeom prst="rect">
              <a:avLst/>
            </a:prstGeom>
          </p:spPr>
          <p:txBody>
            <a:bodyPr lIns="50800" tIns="50800" rIns="50800" bIns="50800" rtlCol="0" anchor="ctr"/>
            <a:lstStyle/>
            <a:p>
              <a:pPr algn="ctr">
                <a:lnSpc>
                  <a:spcPts val="6229"/>
                </a:lnSpc>
              </a:pPr>
              <a:endParaRPr sz="1951" dirty="0"/>
            </a:p>
          </p:txBody>
        </p:sp>
      </p:grpSp>
      <p:grpSp>
        <p:nvGrpSpPr>
          <p:cNvPr id="14" name="Group 14"/>
          <p:cNvGrpSpPr/>
          <p:nvPr/>
        </p:nvGrpSpPr>
        <p:grpSpPr>
          <a:xfrm>
            <a:off x="1593052" y="0"/>
            <a:ext cx="7095938" cy="9082800"/>
            <a:chOff x="0" y="0"/>
            <a:chExt cx="635000" cy="812800"/>
          </a:xfrm>
          <a:solidFill>
            <a:srgbClr val="1E7177"/>
          </a:solidFill>
        </p:grpSpPr>
        <p:sp>
          <p:nvSpPr>
            <p:cNvPr id="15" name="Freeform 15"/>
            <p:cNvSpPr/>
            <p:nvPr/>
          </p:nvSpPr>
          <p:spPr>
            <a:xfrm>
              <a:off x="0" y="0"/>
              <a:ext cx="635000" cy="812800"/>
            </a:xfrm>
            <a:custGeom>
              <a:avLst/>
              <a:gdLst/>
              <a:ahLst/>
              <a:cxnLst/>
              <a:rect l="l" t="t" r="r" b="b"/>
              <a:pathLst>
                <a:path w="635000" h="812800">
                  <a:moveTo>
                    <a:pt x="635000" y="0"/>
                  </a:moveTo>
                  <a:lnTo>
                    <a:pt x="635000" y="698500"/>
                  </a:lnTo>
                  <a:lnTo>
                    <a:pt x="317500" y="812800"/>
                  </a:lnTo>
                  <a:lnTo>
                    <a:pt x="0" y="698500"/>
                  </a:lnTo>
                  <a:lnTo>
                    <a:pt x="0" y="0"/>
                  </a:lnTo>
                  <a:lnTo>
                    <a:pt x="635000" y="0"/>
                  </a:lnTo>
                  <a:close/>
                </a:path>
              </a:pathLst>
            </a:custGeom>
            <a:grpFill/>
          </p:spPr>
        </p:sp>
        <p:sp>
          <p:nvSpPr>
            <p:cNvPr id="16" name="TextBox 16"/>
            <p:cNvSpPr txBox="1"/>
            <p:nvPr/>
          </p:nvSpPr>
          <p:spPr>
            <a:xfrm>
              <a:off x="0" y="57150"/>
              <a:ext cx="635000" cy="641350"/>
            </a:xfrm>
            <a:prstGeom prst="rect">
              <a:avLst/>
            </a:prstGeom>
            <a:grpFill/>
          </p:spPr>
          <p:txBody>
            <a:bodyPr lIns="50800" tIns="50800" rIns="50800" bIns="50800" rtlCol="0" anchor="ctr"/>
            <a:lstStyle/>
            <a:p>
              <a:pPr algn="ctr">
                <a:lnSpc>
                  <a:spcPts val="6229"/>
                </a:lnSpc>
              </a:pPr>
              <a:endParaRPr sz="1951" dirty="0"/>
            </a:p>
          </p:txBody>
        </p:sp>
      </p:grpSp>
      <p:grpSp>
        <p:nvGrpSpPr>
          <p:cNvPr id="18" name="Group 18"/>
          <p:cNvGrpSpPr/>
          <p:nvPr/>
        </p:nvGrpSpPr>
        <p:grpSpPr>
          <a:xfrm>
            <a:off x="2368074" y="1768453"/>
            <a:ext cx="5545894" cy="5545894"/>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99DA2"/>
            </a:solidFill>
          </p:spPr>
        </p:sp>
        <p:sp>
          <p:nvSpPr>
            <p:cNvPr id="20" name="TextBox 20"/>
            <p:cNvSpPr txBox="1"/>
            <p:nvPr/>
          </p:nvSpPr>
          <p:spPr>
            <a:xfrm>
              <a:off x="76200" y="133350"/>
              <a:ext cx="660400" cy="603250"/>
            </a:xfrm>
            <a:prstGeom prst="rect">
              <a:avLst/>
            </a:prstGeom>
          </p:spPr>
          <p:txBody>
            <a:bodyPr lIns="50800" tIns="50800" rIns="50800" bIns="50800" rtlCol="0" anchor="ctr"/>
            <a:lstStyle/>
            <a:p>
              <a:pPr algn="ctr">
                <a:lnSpc>
                  <a:spcPts val="6229"/>
                </a:lnSpc>
              </a:pPr>
              <a:endParaRPr sz="1951" dirty="0"/>
            </a:p>
          </p:txBody>
        </p:sp>
      </p:grpSp>
      <p:sp>
        <p:nvSpPr>
          <p:cNvPr id="23" name="TextBox 23"/>
          <p:cNvSpPr txBox="1"/>
          <p:nvPr/>
        </p:nvSpPr>
        <p:spPr>
          <a:xfrm>
            <a:off x="14158922" y="40572422"/>
            <a:ext cx="5451272" cy="679450"/>
          </a:xfrm>
          <a:prstGeom prst="rect">
            <a:avLst/>
          </a:prstGeom>
        </p:spPr>
        <p:txBody>
          <a:bodyPr wrap="square" lIns="0" tIns="0" rIns="0" bIns="0" rtlCol="0" anchor="t">
            <a:spAutoFit/>
          </a:bodyPr>
          <a:lstStyle/>
          <a:p>
            <a:pPr algn="ctr">
              <a:lnSpc>
                <a:spcPts val="5599"/>
              </a:lnSpc>
            </a:pPr>
            <a:r>
              <a:rPr lang="en-US" sz="3999" dirty="0">
                <a:solidFill>
                  <a:schemeClr val="bg1"/>
                </a:solidFill>
                <a:latin typeface="Roboto Bold"/>
              </a:rPr>
              <a:t>SEMMELWEIS.HU/TMK</a:t>
            </a:r>
          </a:p>
        </p:txBody>
      </p:sp>
      <p:sp>
        <p:nvSpPr>
          <p:cNvPr id="24" name="TextBox 24"/>
          <p:cNvSpPr txBox="1"/>
          <p:nvPr/>
        </p:nvSpPr>
        <p:spPr>
          <a:xfrm>
            <a:off x="21611627" y="40547382"/>
            <a:ext cx="6985992" cy="660649"/>
          </a:xfrm>
          <a:prstGeom prst="rect">
            <a:avLst/>
          </a:prstGeom>
        </p:spPr>
        <p:txBody>
          <a:bodyPr lIns="0" tIns="0" rIns="0" bIns="0" rtlCol="0" anchor="t">
            <a:spAutoFit/>
          </a:bodyPr>
          <a:lstStyle/>
          <a:p>
            <a:pPr algn="ctr">
              <a:lnSpc>
                <a:spcPts val="5599"/>
              </a:lnSpc>
            </a:pPr>
            <a:r>
              <a:rPr lang="en-US" sz="3999" dirty="0">
                <a:solidFill>
                  <a:schemeClr val="bg1"/>
                </a:solidFill>
                <a:latin typeface="Roboto Bold"/>
              </a:rPr>
              <a:t>TMK@SEMMELWEIS-UNIV.HU</a:t>
            </a:r>
          </a:p>
        </p:txBody>
      </p:sp>
      <p:sp>
        <p:nvSpPr>
          <p:cNvPr id="25" name="TextBox 25"/>
          <p:cNvSpPr txBox="1"/>
          <p:nvPr/>
        </p:nvSpPr>
        <p:spPr>
          <a:xfrm>
            <a:off x="10337194" y="1370908"/>
            <a:ext cx="16911206" cy="2120749"/>
          </a:xfrm>
          <a:prstGeom prst="rect">
            <a:avLst/>
          </a:prstGeom>
        </p:spPr>
        <p:txBody>
          <a:bodyPr lIns="0" tIns="0" rIns="0" bIns="0" rtlCol="0" anchor="t">
            <a:spAutoFit/>
          </a:bodyPr>
          <a:lstStyle/>
          <a:p>
            <a:pPr>
              <a:lnSpc>
                <a:spcPts val="18199"/>
              </a:lnSpc>
            </a:pPr>
            <a:endParaRPr lang="en-US" sz="12999" dirty="0">
              <a:solidFill>
                <a:schemeClr val="bg1"/>
              </a:solidFill>
              <a:latin typeface="Oswald Bold"/>
            </a:endParaRPr>
          </a:p>
        </p:txBody>
      </p:sp>
      <p:grpSp>
        <p:nvGrpSpPr>
          <p:cNvPr id="28" name="Group 28"/>
          <p:cNvGrpSpPr/>
          <p:nvPr/>
        </p:nvGrpSpPr>
        <p:grpSpPr>
          <a:xfrm>
            <a:off x="-935884" y="9378922"/>
            <a:ext cx="16159480" cy="960532"/>
            <a:chOff x="-3617830" y="0"/>
            <a:chExt cx="21545973" cy="1280708"/>
          </a:xfrm>
        </p:grpSpPr>
        <p:grpSp>
          <p:nvGrpSpPr>
            <p:cNvPr id="30" name="Group 30"/>
            <p:cNvGrpSpPr/>
            <p:nvPr/>
          </p:nvGrpSpPr>
          <p:grpSpPr>
            <a:xfrm>
              <a:off x="0" y="0"/>
              <a:ext cx="1219200" cy="1219200"/>
              <a:chOff x="0" y="0"/>
              <a:chExt cx="1913890" cy="1913890"/>
            </a:xfrm>
          </p:grpSpPr>
          <p:sp>
            <p:nvSpPr>
              <p:cNvPr id="31" name="Freeform 31"/>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599DA2"/>
              </a:solidFill>
            </p:spPr>
          </p:sp>
        </p:grpSp>
        <p:sp>
          <p:nvSpPr>
            <p:cNvPr id="33" name="TextBox 33"/>
            <p:cNvSpPr txBox="1"/>
            <p:nvPr/>
          </p:nvSpPr>
          <p:spPr>
            <a:xfrm>
              <a:off x="-3617830" y="135095"/>
              <a:ext cx="21545973" cy="1145613"/>
            </a:xfrm>
            <a:prstGeom prst="rect">
              <a:avLst/>
            </a:prstGeom>
          </p:spPr>
          <p:txBody>
            <a:bodyPr wrap="square" lIns="0" tIns="0" rIns="0" bIns="0" rtlCol="0" anchor="t">
              <a:spAutoFit/>
            </a:bodyPr>
            <a:lstStyle/>
            <a:p>
              <a:pPr algn="ctr">
                <a:lnSpc>
                  <a:spcPts val="6600"/>
                </a:lnSpc>
                <a:spcBef>
                  <a:spcPct val="0"/>
                </a:spcBef>
              </a:pPr>
              <a:r>
                <a:rPr lang="hu-HU" sz="6000" dirty="0" err="1">
                  <a:solidFill>
                    <a:srgbClr val="424A52"/>
                  </a:solidFill>
                  <a:latin typeface="Roboto Bold"/>
                </a:rPr>
                <a:t>Introduction</a:t>
              </a:r>
              <a:r>
                <a:rPr lang="hu-HU" sz="6000" dirty="0">
                  <a:solidFill>
                    <a:srgbClr val="424A52"/>
                  </a:solidFill>
                  <a:latin typeface="Roboto Bold"/>
                </a:rPr>
                <a:t> and </a:t>
              </a:r>
              <a:r>
                <a:rPr lang="hu-HU" sz="6000" dirty="0" err="1">
                  <a:solidFill>
                    <a:srgbClr val="424A52"/>
                  </a:solidFill>
                  <a:latin typeface="Roboto Bold"/>
                </a:rPr>
                <a:t>aims</a:t>
              </a:r>
              <a:endParaRPr lang="en-US" sz="6000" dirty="0">
                <a:solidFill>
                  <a:srgbClr val="424A52"/>
                </a:solidFill>
                <a:latin typeface="Roboto Bold"/>
              </a:endParaRPr>
            </a:p>
          </p:txBody>
        </p:sp>
      </p:grpSp>
      <p:pic>
        <p:nvPicPr>
          <p:cNvPr id="40" name="Kép 39">
            <a:extLst>
              <a:ext uri="{FF2B5EF4-FFF2-40B4-BE49-F238E27FC236}">
                <a16:creationId xmlns:a16="http://schemas.microsoft.com/office/drawing/2014/main" id="{E0E1A447-2118-48C9-BD85-8999F972C924}"/>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3292678" y="3499560"/>
            <a:ext cx="3696678" cy="2473625"/>
          </a:xfrm>
          <a:prstGeom prst="rect">
            <a:avLst/>
          </a:prstGeom>
        </p:spPr>
      </p:pic>
      <p:sp>
        <p:nvSpPr>
          <p:cNvPr id="17" name="TextBox 26">
            <a:extLst>
              <a:ext uri="{FF2B5EF4-FFF2-40B4-BE49-F238E27FC236}">
                <a16:creationId xmlns:a16="http://schemas.microsoft.com/office/drawing/2014/main" id="{27F2F021-E02F-5CB6-C5EE-581FEFB36AA3}"/>
              </a:ext>
            </a:extLst>
          </p:cNvPr>
          <p:cNvSpPr txBox="1"/>
          <p:nvPr/>
        </p:nvSpPr>
        <p:spPr>
          <a:xfrm>
            <a:off x="10985151" y="1100303"/>
            <a:ext cx="16911206" cy="3323987"/>
          </a:xfrm>
          <a:prstGeom prst="rect">
            <a:avLst/>
          </a:prstGeom>
        </p:spPr>
        <p:txBody>
          <a:bodyPr lIns="0" tIns="0" rIns="0" bIns="0" rtlCol="0" anchor="t">
            <a:spAutoFit/>
          </a:bodyPr>
          <a:lstStyle/>
          <a:p>
            <a:pPr algn="l"/>
            <a:r>
              <a:rPr lang="hu-HU" sz="7200" dirty="0">
                <a:solidFill>
                  <a:srgbClr val="FFFFFF"/>
                </a:solidFill>
                <a:latin typeface="Oswald"/>
              </a:rPr>
              <a:t>I</a:t>
            </a:r>
            <a:r>
              <a:rPr lang="en-US" sz="7200" dirty="0" err="1">
                <a:solidFill>
                  <a:srgbClr val="FFFFFF"/>
                </a:solidFill>
                <a:latin typeface="Oswald"/>
              </a:rPr>
              <a:t>nvestigating</a:t>
            </a:r>
            <a:r>
              <a:rPr lang="en-US" sz="7200" dirty="0">
                <a:solidFill>
                  <a:srgbClr val="FFFFFF"/>
                </a:solidFill>
                <a:latin typeface="Oswald"/>
              </a:rPr>
              <a:t> the influence of papilla morphology on ERCP outcomes – </a:t>
            </a:r>
            <a:endParaRPr lang="hu-HU" sz="7200" dirty="0">
              <a:solidFill>
                <a:srgbClr val="FFFFFF"/>
              </a:solidFill>
              <a:latin typeface="Oswald"/>
            </a:endParaRPr>
          </a:p>
          <a:p>
            <a:pPr algn="l"/>
            <a:r>
              <a:rPr lang="en-US" sz="7200" dirty="0">
                <a:solidFill>
                  <a:srgbClr val="FFFFFF"/>
                </a:solidFill>
                <a:latin typeface="Oswald"/>
              </a:rPr>
              <a:t>a systematic review and meta-analysis</a:t>
            </a:r>
          </a:p>
        </p:txBody>
      </p:sp>
      <p:sp>
        <p:nvSpPr>
          <p:cNvPr id="47" name="Szövegdoboz 46">
            <a:extLst>
              <a:ext uri="{FF2B5EF4-FFF2-40B4-BE49-F238E27FC236}">
                <a16:creationId xmlns:a16="http://schemas.microsoft.com/office/drawing/2014/main" id="{277AC138-6965-CD8F-A72D-EFD7E11F7F58}"/>
              </a:ext>
            </a:extLst>
          </p:cNvPr>
          <p:cNvSpPr txBox="1"/>
          <p:nvPr/>
        </p:nvSpPr>
        <p:spPr>
          <a:xfrm>
            <a:off x="1554357" y="10654876"/>
            <a:ext cx="27043261" cy="2800767"/>
          </a:xfrm>
          <a:prstGeom prst="rect">
            <a:avLst/>
          </a:prstGeom>
          <a:noFill/>
        </p:spPr>
        <p:txBody>
          <a:bodyPr wrap="square">
            <a:spAutoFit/>
          </a:bodyPr>
          <a:lstStyle/>
          <a:p>
            <a:pPr algn="just"/>
            <a:r>
              <a:rPr lang="en-US" sz="4400" b="0" i="0" dirty="0">
                <a:solidFill>
                  <a:srgbClr val="3D4852"/>
                </a:solidFill>
                <a:effectLst/>
                <a:latin typeface="Bold"/>
              </a:rPr>
              <a:t>Endoscopic Retrograde Cholangiopancreatography (ERCP) is the most commonly used therapeutic procedure for pancreaticobiliary disorders. Although the incidence of adverse events is high, how to achieve safe and effective cannulation is still a question. We aimed to assess the influence of papilla morphology on ERCP outcomes and adverse events.</a:t>
            </a:r>
            <a:r>
              <a:rPr lang="hu-HU" sz="4400" b="0" i="0" dirty="0">
                <a:solidFill>
                  <a:srgbClr val="3D4852"/>
                </a:solidFill>
                <a:effectLst/>
                <a:latin typeface="Bold"/>
              </a:rPr>
              <a:t> </a:t>
            </a:r>
            <a:endParaRPr lang="en-US" sz="4400" dirty="0">
              <a:solidFill>
                <a:srgbClr val="3D4852"/>
              </a:solidFill>
              <a:latin typeface="Bold"/>
            </a:endParaRPr>
          </a:p>
        </p:txBody>
      </p:sp>
      <p:sp>
        <p:nvSpPr>
          <p:cNvPr id="54" name="Szövegdoboz 53">
            <a:extLst>
              <a:ext uri="{FF2B5EF4-FFF2-40B4-BE49-F238E27FC236}">
                <a16:creationId xmlns:a16="http://schemas.microsoft.com/office/drawing/2014/main" id="{1F72F5BB-F19C-9476-DA17-F836DA840790}"/>
              </a:ext>
            </a:extLst>
          </p:cNvPr>
          <p:cNvSpPr txBox="1"/>
          <p:nvPr/>
        </p:nvSpPr>
        <p:spPr>
          <a:xfrm>
            <a:off x="1536289" y="14939308"/>
            <a:ext cx="26879533" cy="2800767"/>
          </a:xfrm>
          <a:prstGeom prst="rect">
            <a:avLst/>
          </a:prstGeom>
          <a:noFill/>
        </p:spPr>
        <p:txBody>
          <a:bodyPr wrap="square">
            <a:spAutoFit/>
          </a:bodyPr>
          <a:lstStyle/>
          <a:p>
            <a:pPr algn="just"/>
            <a:r>
              <a:rPr lang="en-US" sz="4400" dirty="0">
                <a:solidFill>
                  <a:srgbClr val="3D4852"/>
                </a:solidFill>
                <a:latin typeface="Bold"/>
              </a:rPr>
              <a:t>PROSPERO registration number: CRD42022360894. Three medical databases were systematically searched from inception in October 2022. Studies detailing the cannulation process or the rate of adverse events in the context of papilla morphology were included. Pooled event rates were calculated. For the primary classification of the papilla, the </a:t>
            </a:r>
            <a:r>
              <a:rPr lang="en-US" sz="4400" dirty="0" err="1">
                <a:solidFill>
                  <a:srgbClr val="3D4852"/>
                </a:solidFill>
                <a:latin typeface="Bold"/>
              </a:rPr>
              <a:t>Haraldsson</a:t>
            </a:r>
            <a:r>
              <a:rPr lang="en-US" sz="4400" dirty="0">
                <a:solidFill>
                  <a:srgbClr val="3D4852"/>
                </a:solidFill>
                <a:latin typeface="Bold"/>
              </a:rPr>
              <a:t> system was used. </a:t>
            </a:r>
            <a:endParaRPr lang="hu-HU" sz="4400" dirty="0">
              <a:solidFill>
                <a:srgbClr val="3D4852"/>
              </a:solidFill>
              <a:latin typeface="Bold"/>
            </a:endParaRPr>
          </a:p>
        </p:txBody>
      </p:sp>
      <p:sp>
        <p:nvSpPr>
          <p:cNvPr id="67" name="Szövegdoboz 66">
            <a:extLst>
              <a:ext uri="{FF2B5EF4-FFF2-40B4-BE49-F238E27FC236}">
                <a16:creationId xmlns:a16="http://schemas.microsoft.com/office/drawing/2014/main" id="{6C0CA8F7-360D-BD46-1E27-59B87A09D9F0}"/>
              </a:ext>
            </a:extLst>
          </p:cNvPr>
          <p:cNvSpPr txBox="1"/>
          <p:nvPr/>
        </p:nvSpPr>
        <p:spPr>
          <a:xfrm>
            <a:off x="1305567" y="37264285"/>
            <a:ext cx="26582677" cy="1446550"/>
          </a:xfrm>
          <a:prstGeom prst="rect">
            <a:avLst/>
          </a:prstGeom>
          <a:noFill/>
        </p:spPr>
        <p:txBody>
          <a:bodyPr wrap="square">
            <a:spAutoFit/>
          </a:bodyPr>
          <a:lstStyle/>
          <a:p>
            <a:pPr algn="just"/>
            <a:r>
              <a:rPr lang="en-US" sz="4400" b="0" i="0" dirty="0">
                <a:solidFill>
                  <a:srgbClr val="3D4852"/>
                </a:solidFill>
                <a:effectLst/>
                <a:latin typeface="Bold"/>
              </a:rPr>
              <a:t>Our results suggest that certain morphologies of the papilla have a higher risk for difficult cannulation and are more prone to adverse events. </a:t>
            </a:r>
            <a:endParaRPr lang="hu-HU" sz="4400" dirty="0">
              <a:latin typeface="Bold"/>
              <a:ea typeface="Roboto" panose="02000000000000000000" pitchFamily="2" charset="0"/>
              <a:cs typeface="Roboto" panose="02000000000000000000" pitchFamily="2" charset="0"/>
            </a:endParaRPr>
          </a:p>
        </p:txBody>
      </p:sp>
      <p:grpSp>
        <p:nvGrpSpPr>
          <p:cNvPr id="72" name="Group 28">
            <a:extLst>
              <a:ext uri="{FF2B5EF4-FFF2-40B4-BE49-F238E27FC236}">
                <a16:creationId xmlns:a16="http://schemas.microsoft.com/office/drawing/2014/main" id="{4F6D4D08-D0B9-BF18-CB06-38A5BDB1A3AB}"/>
              </a:ext>
            </a:extLst>
          </p:cNvPr>
          <p:cNvGrpSpPr/>
          <p:nvPr/>
        </p:nvGrpSpPr>
        <p:grpSpPr>
          <a:xfrm>
            <a:off x="-2938723" y="36237323"/>
            <a:ext cx="16159480" cy="928160"/>
            <a:chOff x="-6180664" y="0"/>
            <a:chExt cx="21545973" cy="1237546"/>
          </a:xfrm>
        </p:grpSpPr>
        <p:grpSp>
          <p:nvGrpSpPr>
            <p:cNvPr id="74" name="Group 30">
              <a:extLst>
                <a:ext uri="{FF2B5EF4-FFF2-40B4-BE49-F238E27FC236}">
                  <a16:creationId xmlns:a16="http://schemas.microsoft.com/office/drawing/2014/main" id="{0B2C6C61-1432-38DA-15A9-7E1B9803CCA1}"/>
                </a:ext>
              </a:extLst>
            </p:cNvPr>
            <p:cNvGrpSpPr/>
            <p:nvPr/>
          </p:nvGrpSpPr>
          <p:grpSpPr>
            <a:xfrm>
              <a:off x="0" y="0"/>
              <a:ext cx="1219200" cy="1219200"/>
              <a:chOff x="0" y="0"/>
              <a:chExt cx="1913890" cy="1913890"/>
            </a:xfrm>
          </p:grpSpPr>
          <p:sp>
            <p:nvSpPr>
              <p:cNvPr id="76" name="Freeform 31">
                <a:extLst>
                  <a:ext uri="{FF2B5EF4-FFF2-40B4-BE49-F238E27FC236}">
                    <a16:creationId xmlns:a16="http://schemas.microsoft.com/office/drawing/2014/main" id="{8A474C05-CD84-FC59-760D-92ADDE868BB6}"/>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599DA2"/>
              </a:solidFill>
            </p:spPr>
          </p:sp>
        </p:grpSp>
        <p:sp>
          <p:nvSpPr>
            <p:cNvPr id="75" name="TextBox 33">
              <a:extLst>
                <a:ext uri="{FF2B5EF4-FFF2-40B4-BE49-F238E27FC236}">
                  <a16:creationId xmlns:a16="http://schemas.microsoft.com/office/drawing/2014/main" id="{68564383-635F-66BB-A7C8-7BDB86544063}"/>
                </a:ext>
              </a:extLst>
            </p:cNvPr>
            <p:cNvSpPr txBox="1"/>
            <p:nvPr/>
          </p:nvSpPr>
          <p:spPr>
            <a:xfrm>
              <a:off x="-6180664" y="91933"/>
              <a:ext cx="21545973" cy="1145613"/>
            </a:xfrm>
            <a:prstGeom prst="rect">
              <a:avLst/>
            </a:prstGeom>
          </p:spPr>
          <p:txBody>
            <a:bodyPr wrap="square" lIns="0" tIns="0" rIns="0" bIns="0" rtlCol="0" anchor="t">
              <a:spAutoFit/>
            </a:bodyPr>
            <a:lstStyle/>
            <a:p>
              <a:pPr algn="ctr">
                <a:lnSpc>
                  <a:spcPts val="6600"/>
                </a:lnSpc>
                <a:spcBef>
                  <a:spcPct val="0"/>
                </a:spcBef>
              </a:pPr>
              <a:r>
                <a:rPr lang="hu-HU" sz="6000" dirty="0" err="1">
                  <a:solidFill>
                    <a:srgbClr val="424A52"/>
                  </a:solidFill>
                  <a:latin typeface="Roboto Bold"/>
                </a:rPr>
                <a:t>Conclusion</a:t>
              </a:r>
              <a:endParaRPr lang="en-US" sz="6000" dirty="0">
                <a:solidFill>
                  <a:srgbClr val="424A52"/>
                </a:solidFill>
                <a:latin typeface="Roboto Bold"/>
              </a:endParaRPr>
            </a:p>
          </p:txBody>
        </p:sp>
      </p:grpSp>
      <p:grpSp>
        <p:nvGrpSpPr>
          <p:cNvPr id="78" name="Group 28">
            <a:extLst>
              <a:ext uri="{FF2B5EF4-FFF2-40B4-BE49-F238E27FC236}">
                <a16:creationId xmlns:a16="http://schemas.microsoft.com/office/drawing/2014/main" id="{A84306E0-ED4F-4209-0C54-C345FC93C0EA}"/>
              </a:ext>
            </a:extLst>
          </p:cNvPr>
          <p:cNvGrpSpPr/>
          <p:nvPr/>
        </p:nvGrpSpPr>
        <p:grpSpPr>
          <a:xfrm>
            <a:off x="-3562447" y="13562219"/>
            <a:ext cx="16159480" cy="970464"/>
            <a:chOff x="-6881772" y="800"/>
            <a:chExt cx="21545973" cy="1293954"/>
          </a:xfrm>
        </p:grpSpPr>
        <p:grpSp>
          <p:nvGrpSpPr>
            <p:cNvPr id="80" name="Group 30">
              <a:extLst>
                <a:ext uri="{FF2B5EF4-FFF2-40B4-BE49-F238E27FC236}">
                  <a16:creationId xmlns:a16="http://schemas.microsoft.com/office/drawing/2014/main" id="{F42FB230-D805-74E9-88A7-6C93F090AC7F}"/>
                </a:ext>
              </a:extLst>
            </p:cNvPr>
            <p:cNvGrpSpPr/>
            <p:nvPr/>
          </p:nvGrpSpPr>
          <p:grpSpPr>
            <a:xfrm>
              <a:off x="143015" y="800"/>
              <a:ext cx="1219200" cy="1219200"/>
              <a:chOff x="224503" y="1256"/>
              <a:chExt cx="1913890" cy="1913890"/>
            </a:xfrm>
          </p:grpSpPr>
          <p:sp>
            <p:nvSpPr>
              <p:cNvPr id="82" name="Freeform 31">
                <a:extLst>
                  <a:ext uri="{FF2B5EF4-FFF2-40B4-BE49-F238E27FC236}">
                    <a16:creationId xmlns:a16="http://schemas.microsoft.com/office/drawing/2014/main" id="{25C31BC9-9B85-06AC-311F-99FDB080E936}"/>
                  </a:ext>
                </a:extLst>
              </p:cNvPr>
              <p:cNvSpPr/>
              <p:nvPr/>
            </p:nvSpPr>
            <p:spPr>
              <a:xfrm>
                <a:off x="224503" y="1256"/>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599DA2"/>
              </a:solidFill>
            </p:spPr>
          </p:sp>
        </p:grpSp>
        <p:sp>
          <p:nvSpPr>
            <p:cNvPr id="81" name="TextBox 33">
              <a:extLst>
                <a:ext uri="{FF2B5EF4-FFF2-40B4-BE49-F238E27FC236}">
                  <a16:creationId xmlns:a16="http://schemas.microsoft.com/office/drawing/2014/main" id="{E9416DA9-42DC-B849-1581-53FC1707386B}"/>
                </a:ext>
              </a:extLst>
            </p:cNvPr>
            <p:cNvSpPr txBox="1"/>
            <p:nvPr/>
          </p:nvSpPr>
          <p:spPr>
            <a:xfrm>
              <a:off x="-6881772" y="149139"/>
              <a:ext cx="21545973" cy="1145615"/>
            </a:xfrm>
            <a:prstGeom prst="rect">
              <a:avLst/>
            </a:prstGeom>
          </p:spPr>
          <p:txBody>
            <a:bodyPr wrap="square" lIns="0" tIns="0" rIns="0" bIns="0" rtlCol="0" anchor="t">
              <a:spAutoFit/>
            </a:bodyPr>
            <a:lstStyle/>
            <a:p>
              <a:pPr algn="ctr">
                <a:lnSpc>
                  <a:spcPts val="6600"/>
                </a:lnSpc>
                <a:spcBef>
                  <a:spcPct val="0"/>
                </a:spcBef>
              </a:pPr>
              <a:r>
                <a:rPr lang="hu-HU" sz="6000" dirty="0" err="1">
                  <a:solidFill>
                    <a:srgbClr val="424A52"/>
                  </a:solidFill>
                  <a:latin typeface="Roboto Bold"/>
                </a:rPr>
                <a:t>Mehods</a:t>
              </a:r>
              <a:endParaRPr lang="en-US" sz="6000" dirty="0">
                <a:solidFill>
                  <a:srgbClr val="424A52"/>
                </a:solidFill>
                <a:latin typeface="Roboto Bold"/>
              </a:endParaRPr>
            </a:p>
          </p:txBody>
        </p:sp>
      </p:grpSp>
      <p:grpSp>
        <p:nvGrpSpPr>
          <p:cNvPr id="87" name="Group 28">
            <a:extLst>
              <a:ext uri="{FF2B5EF4-FFF2-40B4-BE49-F238E27FC236}">
                <a16:creationId xmlns:a16="http://schemas.microsoft.com/office/drawing/2014/main" id="{5F50EE35-F460-C18B-680E-F8FB1BCFB740}"/>
              </a:ext>
            </a:extLst>
          </p:cNvPr>
          <p:cNvGrpSpPr/>
          <p:nvPr/>
        </p:nvGrpSpPr>
        <p:grpSpPr>
          <a:xfrm>
            <a:off x="-3538340" y="18007233"/>
            <a:ext cx="16159480" cy="927692"/>
            <a:chOff x="-6980153" y="0"/>
            <a:chExt cx="21545973" cy="1236922"/>
          </a:xfrm>
        </p:grpSpPr>
        <p:grpSp>
          <p:nvGrpSpPr>
            <p:cNvPr id="88" name="Group 30">
              <a:extLst>
                <a:ext uri="{FF2B5EF4-FFF2-40B4-BE49-F238E27FC236}">
                  <a16:creationId xmlns:a16="http://schemas.microsoft.com/office/drawing/2014/main" id="{3733894E-BBDE-996B-94BB-866D1FA88816}"/>
                </a:ext>
              </a:extLst>
            </p:cNvPr>
            <p:cNvGrpSpPr/>
            <p:nvPr/>
          </p:nvGrpSpPr>
          <p:grpSpPr>
            <a:xfrm>
              <a:off x="0" y="0"/>
              <a:ext cx="1219200" cy="1219200"/>
              <a:chOff x="0" y="0"/>
              <a:chExt cx="1913890" cy="1913890"/>
            </a:xfrm>
          </p:grpSpPr>
          <p:sp>
            <p:nvSpPr>
              <p:cNvPr id="90" name="Freeform 31">
                <a:extLst>
                  <a:ext uri="{FF2B5EF4-FFF2-40B4-BE49-F238E27FC236}">
                    <a16:creationId xmlns:a16="http://schemas.microsoft.com/office/drawing/2014/main" id="{87523FE0-39BE-58B5-8C6C-2262CC7736AE}"/>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599DA2"/>
              </a:solidFill>
            </p:spPr>
          </p:sp>
        </p:grpSp>
        <p:sp>
          <p:nvSpPr>
            <p:cNvPr id="89" name="TextBox 33">
              <a:extLst>
                <a:ext uri="{FF2B5EF4-FFF2-40B4-BE49-F238E27FC236}">
                  <a16:creationId xmlns:a16="http://schemas.microsoft.com/office/drawing/2014/main" id="{BC87476E-B5CD-828E-D27E-DBD3A9D096CB}"/>
                </a:ext>
              </a:extLst>
            </p:cNvPr>
            <p:cNvSpPr txBox="1"/>
            <p:nvPr/>
          </p:nvSpPr>
          <p:spPr>
            <a:xfrm>
              <a:off x="-6980153" y="91309"/>
              <a:ext cx="21545973" cy="1145613"/>
            </a:xfrm>
            <a:prstGeom prst="rect">
              <a:avLst/>
            </a:prstGeom>
          </p:spPr>
          <p:txBody>
            <a:bodyPr wrap="square" lIns="0" tIns="0" rIns="0" bIns="0" rtlCol="0" anchor="t">
              <a:spAutoFit/>
            </a:bodyPr>
            <a:lstStyle/>
            <a:p>
              <a:pPr algn="ctr">
                <a:lnSpc>
                  <a:spcPts val="6600"/>
                </a:lnSpc>
                <a:spcBef>
                  <a:spcPct val="0"/>
                </a:spcBef>
              </a:pPr>
              <a:r>
                <a:rPr lang="hu-HU" sz="6000" dirty="0" err="1">
                  <a:solidFill>
                    <a:srgbClr val="424A52"/>
                  </a:solidFill>
                  <a:latin typeface="Roboto Bold"/>
                </a:rPr>
                <a:t>Results</a:t>
              </a:r>
              <a:endParaRPr lang="en-US" sz="6000" dirty="0">
                <a:solidFill>
                  <a:srgbClr val="424A52"/>
                </a:solidFill>
                <a:latin typeface="Roboto Bold"/>
              </a:endParaRPr>
            </a:p>
          </p:txBody>
        </p:sp>
      </p:grpSp>
      <p:sp>
        <p:nvSpPr>
          <p:cNvPr id="92" name="Szövegdoboz 91">
            <a:extLst>
              <a:ext uri="{FF2B5EF4-FFF2-40B4-BE49-F238E27FC236}">
                <a16:creationId xmlns:a16="http://schemas.microsoft.com/office/drawing/2014/main" id="{3E23136F-A2FE-CAF0-42AE-445CDB6058FF}"/>
              </a:ext>
            </a:extLst>
          </p:cNvPr>
          <p:cNvSpPr txBox="1"/>
          <p:nvPr/>
        </p:nvSpPr>
        <p:spPr>
          <a:xfrm>
            <a:off x="1215708" y="32342482"/>
            <a:ext cx="27720557" cy="3477875"/>
          </a:xfrm>
          <a:prstGeom prst="rect">
            <a:avLst/>
          </a:prstGeom>
          <a:noFill/>
        </p:spPr>
        <p:txBody>
          <a:bodyPr wrap="square">
            <a:spAutoFit/>
          </a:bodyPr>
          <a:lstStyle/>
          <a:p>
            <a:pPr algn="just"/>
            <a:r>
              <a:rPr lang="en-US" sz="4400" b="0" i="0" dirty="0">
                <a:solidFill>
                  <a:srgbClr val="3D4852"/>
                </a:solidFill>
                <a:effectLst/>
                <a:latin typeface="Bold"/>
              </a:rPr>
              <a:t>A total of 17 studies were eligible, and 14 of them were included in the quantitative synthesis. In studies using the </a:t>
            </a:r>
            <a:r>
              <a:rPr lang="en-US" sz="4400" b="0" i="0" dirty="0" err="1">
                <a:solidFill>
                  <a:srgbClr val="3D4852"/>
                </a:solidFill>
                <a:effectLst/>
                <a:latin typeface="Bold"/>
              </a:rPr>
              <a:t>Haraldsson</a:t>
            </a:r>
            <a:r>
              <a:rPr lang="en-US" sz="4400" b="0" i="0" dirty="0">
                <a:solidFill>
                  <a:srgbClr val="3D4852"/>
                </a:solidFill>
                <a:effectLst/>
                <a:latin typeface="Bold"/>
              </a:rPr>
              <a:t> classification, certain morphological variants had a higher tendency for difficult cannulation, compared to the normal papilla. The event rate was the highest in type IV papilla (41%; CI: 28–55), followed by type II (39%; CI:28–52). For post-ERCP pancreatitis, the event rate was the highest in type II papilla (11%; CI: 8–15). There was no difference in the event rate for cannulation failure and post-ERCP bleeding between the different papilla types. </a:t>
            </a:r>
            <a:endParaRPr lang="hu-HU" sz="4400" dirty="0">
              <a:solidFill>
                <a:srgbClr val="3D4852"/>
              </a:solidFill>
              <a:latin typeface="Bold"/>
              <a:ea typeface="Roboto" panose="02000000000000000000" pitchFamily="2" charset="0"/>
              <a:cs typeface="Roboto" panose="02000000000000000000" pitchFamily="2" charset="0"/>
            </a:endParaRPr>
          </a:p>
        </p:txBody>
      </p:sp>
      <p:sp>
        <p:nvSpPr>
          <p:cNvPr id="94" name="Szövegdoboz 93">
            <a:extLst>
              <a:ext uri="{FF2B5EF4-FFF2-40B4-BE49-F238E27FC236}">
                <a16:creationId xmlns:a16="http://schemas.microsoft.com/office/drawing/2014/main" id="{C7A10EAE-A256-BA8A-78FC-32D7B50D64C7}"/>
              </a:ext>
            </a:extLst>
          </p:cNvPr>
          <p:cNvSpPr txBox="1"/>
          <p:nvPr/>
        </p:nvSpPr>
        <p:spPr>
          <a:xfrm>
            <a:off x="1458886" y="30583470"/>
            <a:ext cx="13298514" cy="954107"/>
          </a:xfrm>
          <a:prstGeom prst="rect">
            <a:avLst/>
          </a:prstGeom>
          <a:noFill/>
        </p:spPr>
        <p:txBody>
          <a:bodyPr wrap="square">
            <a:spAutoFit/>
          </a:bodyPr>
          <a:lstStyle/>
          <a:p>
            <a:r>
              <a:rPr lang="en-US" sz="2800" b="1" dirty="0">
                <a:solidFill>
                  <a:srgbClr val="3D4852"/>
                </a:solidFill>
                <a:latin typeface="Roboto Bold" panose="02000000000000000000" charset="0"/>
                <a:ea typeface="Roboto Bold" panose="02000000000000000000" charset="0"/>
              </a:rPr>
              <a:t>Forest plot representing the pooled event rate of difficult cannulation in the different papilla types using the </a:t>
            </a:r>
            <a:r>
              <a:rPr lang="en-US" sz="2800" b="1" dirty="0" err="1">
                <a:solidFill>
                  <a:srgbClr val="3D4852"/>
                </a:solidFill>
                <a:latin typeface="Roboto Bold" panose="02000000000000000000" charset="0"/>
                <a:ea typeface="Roboto Bold" panose="02000000000000000000" charset="0"/>
              </a:rPr>
              <a:t>Haraldsson</a:t>
            </a:r>
            <a:r>
              <a:rPr lang="en-US" sz="2800" b="1" dirty="0">
                <a:solidFill>
                  <a:srgbClr val="3D4852"/>
                </a:solidFill>
                <a:latin typeface="Roboto Bold" panose="02000000000000000000" charset="0"/>
                <a:ea typeface="Roboto Bold" panose="02000000000000000000" charset="0"/>
              </a:rPr>
              <a:t> classification</a:t>
            </a:r>
            <a:endParaRPr lang="hu-HU" sz="2800" b="1" dirty="0">
              <a:solidFill>
                <a:srgbClr val="3D4852"/>
              </a:solidFill>
              <a:latin typeface="Roboto Bold" panose="02000000000000000000" charset="0"/>
              <a:ea typeface="Roboto Bold" panose="02000000000000000000" charset="0"/>
            </a:endParaRPr>
          </a:p>
        </p:txBody>
      </p:sp>
      <p:sp>
        <p:nvSpPr>
          <p:cNvPr id="95" name="Szövegdoboz 94">
            <a:extLst>
              <a:ext uri="{FF2B5EF4-FFF2-40B4-BE49-F238E27FC236}">
                <a16:creationId xmlns:a16="http://schemas.microsoft.com/office/drawing/2014/main" id="{5D0B61C3-5C42-F866-4DBF-B70E0E37AA12}"/>
              </a:ext>
            </a:extLst>
          </p:cNvPr>
          <p:cNvSpPr txBox="1"/>
          <p:nvPr/>
        </p:nvSpPr>
        <p:spPr>
          <a:xfrm>
            <a:off x="16346280" y="30596993"/>
            <a:ext cx="12471634" cy="954107"/>
          </a:xfrm>
          <a:prstGeom prst="rect">
            <a:avLst/>
          </a:prstGeom>
          <a:noFill/>
        </p:spPr>
        <p:txBody>
          <a:bodyPr wrap="square">
            <a:spAutoFit/>
          </a:bodyPr>
          <a:lstStyle/>
          <a:p>
            <a:r>
              <a:rPr lang="en-US" sz="2800" b="1" dirty="0">
                <a:solidFill>
                  <a:srgbClr val="3D4852"/>
                </a:solidFill>
                <a:latin typeface="Roboto Bold" panose="02000000000000000000" charset="0"/>
                <a:ea typeface="Roboto Bold" panose="02000000000000000000" charset="0"/>
              </a:rPr>
              <a:t>Forest plot representing the pooled event rate of </a:t>
            </a:r>
            <a:r>
              <a:rPr lang="hu-HU" sz="2800" b="1" dirty="0">
                <a:solidFill>
                  <a:srgbClr val="3D4852"/>
                </a:solidFill>
                <a:latin typeface="Roboto Bold" panose="02000000000000000000" charset="0"/>
                <a:ea typeface="Roboto Bold" panose="02000000000000000000" charset="0"/>
              </a:rPr>
              <a:t>post-ERCP </a:t>
            </a:r>
            <a:r>
              <a:rPr lang="hu-HU" sz="2800" b="1" dirty="0" err="1">
                <a:solidFill>
                  <a:srgbClr val="3D4852"/>
                </a:solidFill>
                <a:latin typeface="Roboto Bold" panose="02000000000000000000" charset="0"/>
                <a:ea typeface="Roboto Bold" panose="02000000000000000000" charset="0"/>
              </a:rPr>
              <a:t>pancreatitis</a:t>
            </a:r>
            <a:r>
              <a:rPr lang="hu-HU" sz="2800" b="1" dirty="0">
                <a:solidFill>
                  <a:srgbClr val="3D4852"/>
                </a:solidFill>
                <a:latin typeface="Roboto Bold" panose="02000000000000000000" charset="0"/>
                <a:ea typeface="Roboto Bold" panose="02000000000000000000" charset="0"/>
              </a:rPr>
              <a:t> </a:t>
            </a:r>
            <a:r>
              <a:rPr lang="en-US" sz="2800" b="1" dirty="0">
                <a:solidFill>
                  <a:srgbClr val="3D4852"/>
                </a:solidFill>
                <a:latin typeface="Roboto Bold" panose="02000000000000000000" charset="0"/>
                <a:ea typeface="Roboto Bold" panose="02000000000000000000" charset="0"/>
              </a:rPr>
              <a:t>in the different papilla types using the </a:t>
            </a:r>
            <a:r>
              <a:rPr lang="en-US" sz="2800" b="1" dirty="0" err="1">
                <a:solidFill>
                  <a:srgbClr val="3D4852"/>
                </a:solidFill>
                <a:latin typeface="Roboto Bold" panose="02000000000000000000" charset="0"/>
                <a:ea typeface="Roboto Bold" panose="02000000000000000000" charset="0"/>
              </a:rPr>
              <a:t>Haraldsson</a:t>
            </a:r>
            <a:r>
              <a:rPr lang="en-US" sz="2800" b="1" dirty="0">
                <a:solidFill>
                  <a:srgbClr val="3D4852"/>
                </a:solidFill>
                <a:latin typeface="Roboto Bold" panose="02000000000000000000" charset="0"/>
                <a:ea typeface="Roboto Bold" panose="02000000000000000000" charset="0"/>
              </a:rPr>
              <a:t> classification</a:t>
            </a:r>
            <a:endParaRPr lang="hu-HU" sz="2800" b="1" dirty="0">
              <a:solidFill>
                <a:srgbClr val="3D4852"/>
              </a:solidFill>
              <a:latin typeface="Roboto Bold" panose="02000000000000000000" charset="0"/>
              <a:ea typeface="Roboto Bold" panose="02000000000000000000" charset="0"/>
            </a:endParaRPr>
          </a:p>
        </p:txBody>
      </p:sp>
      <p:sp>
        <p:nvSpPr>
          <p:cNvPr id="97" name="Szövegdoboz 96">
            <a:extLst>
              <a:ext uri="{FF2B5EF4-FFF2-40B4-BE49-F238E27FC236}">
                <a16:creationId xmlns:a16="http://schemas.microsoft.com/office/drawing/2014/main" id="{BA9080DA-D3E9-5BF9-2417-638B494888FE}"/>
              </a:ext>
            </a:extLst>
          </p:cNvPr>
          <p:cNvSpPr txBox="1"/>
          <p:nvPr/>
        </p:nvSpPr>
        <p:spPr>
          <a:xfrm>
            <a:off x="10959751" y="6374117"/>
            <a:ext cx="16893540" cy="1077218"/>
          </a:xfrm>
          <a:prstGeom prst="rect">
            <a:avLst/>
          </a:prstGeom>
          <a:noFill/>
        </p:spPr>
        <p:txBody>
          <a:bodyPr wrap="square">
            <a:spAutoFit/>
          </a:bodyPr>
          <a:lstStyle/>
          <a:p>
            <a:br>
              <a:rPr lang="en-US" sz="3200" dirty="0">
                <a:latin typeface="Oswald" panose="00000500000000000000" pitchFamily="2" charset="-18"/>
              </a:rPr>
            </a:br>
            <a:r>
              <a:rPr lang="hu-HU" sz="3200" dirty="0">
                <a:latin typeface="Oswald" panose="00000500000000000000" pitchFamily="2" charset="-18"/>
              </a:rPr>
              <a:t>Edina Tari, Endre Botond Gagyi, Anett </a:t>
            </a:r>
            <a:r>
              <a:rPr lang="hu-HU" sz="3200" dirty="0" err="1">
                <a:latin typeface="Oswald" panose="00000500000000000000" pitchFamily="2" charset="-18"/>
              </a:rPr>
              <a:t>Rancz</a:t>
            </a:r>
            <a:r>
              <a:rPr lang="hu-HU" sz="3200" dirty="0">
                <a:latin typeface="Oswald" panose="00000500000000000000" pitchFamily="2" charset="-18"/>
              </a:rPr>
              <a:t>, Dániel Sándor Veres, Péter Hegyi,  Bálint Erőss</a:t>
            </a:r>
          </a:p>
        </p:txBody>
      </p:sp>
      <p:pic>
        <p:nvPicPr>
          <p:cNvPr id="22" name="Kép 21" descr="A képen szöveg, Betűtípus, képernyőkép, diagram látható&#10;&#10;Automatikusan generált leírás">
            <a:extLst>
              <a:ext uri="{FF2B5EF4-FFF2-40B4-BE49-F238E27FC236}">
                <a16:creationId xmlns:a16="http://schemas.microsoft.com/office/drawing/2014/main" id="{A82F71AF-F377-2F79-A68B-721F6F226A35}"/>
              </a:ext>
            </a:extLst>
          </p:cNvPr>
          <p:cNvPicPr>
            <a:picLocks noChangeAspect="1"/>
          </p:cNvPicPr>
          <p:nvPr/>
        </p:nvPicPr>
        <p:blipFill rotWithShape="1">
          <a:blip r:embed="rId4">
            <a:extLst>
              <a:ext uri="{28A0092B-C50C-407E-A947-70E740481C1C}">
                <a14:useLocalDpi xmlns:a14="http://schemas.microsoft.com/office/drawing/2010/main" val="0"/>
              </a:ext>
            </a:extLst>
          </a:blip>
          <a:srcRect l="16324" t="7043" r="15460" b="9258"/>
          <a:stretch/>
        </p:blipFill>
        <p:spPr>
          <a:xfrm>
            <a:off x="15517035" y="19141407"/>
            <a:ext cx="13386034" cy="10949493"/>
          </a:xfrm>
          <a:prstGeom prst="rect">
            <a:avLst/>
          </a:prstGeom>
        </p:spPr>
      </p:pic>
      <p:pic>
        <p:nvPicPr>
          <p:cNvPr id="27" name="Kép 26" descr="A képen szöveg, képernyőkép, Betűtípus, szám látható&#10;&#10;Automatikusan generált leírás">
            <a:extLst>
              <a:ext uri="{FF2B5EF4-FFF2-40B4-BE49-F238E27FC236}">
                <a16:creationId xmlns:a16="http://schemas.microsoft.com/office/drawing/2014/main" id="{E6F9246F-5EAB-2708-8ECE-1D08B0A74069}"/>
              </a:ext>
            </a:extLst>
          </p:cNvPr>
          <p:cNvPicPr>
            <a:picLocks noChangeAspect="1"/>
          </p:cNvPicPr>
          <p:nvPr/>
        </p:nvPicPr>
        <p:blipFill rotWithShape="1">
          <a:blip r:embed="rId5">
            <a:extLst>
              <a:ext uri="{28A0092B-C50C-407E-A947-70E740481C1C}">
                <a14:useLocalDpi xmlns:a14="http://schemas.microsoft.com/office/drawing/2010/main" val="0"/>
              </a:ext>
            </a:extLst>
          </a:blip>
          <a:srcRect l="13009" t="8965" r="12486" b="7227"/>
          <a:stretch/>
        </p:blipFill>
        <p:spPr>
          <a:xfrm>
            <a:off x="793421" y="19363604"/>
            <a:ext cx="14749014" cy="1106052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um" ma:contentTypeID="0x010100237CBAF50B0D99489FF3906A27AF05BB" ma:contentTypeVersion="13" ma:contentTypeDescription="Új dokumentum létrehozása." ma:contentTypeScope="" ma:versionID="e67390286c7effb592f30cf23234e6e4">
  <xsd:schema xmlns:xsd="http://www.w3.org/2001/XMLSchema" xmlns:xs="http://www.w3.org/2001/XMLSchema" xmlns:p="http://schemas.microsoft.com/office/2006/metadata/properties" xmlns:ns2="268bc50b-22e9-418f-8289-f51e4d785e7b" xmlns:ns3="9e0d4ce4-74dc-437a-a97a-8df69e54686f" targetNamespace="http://schemas.microsoft.com/office/2006/metadata/properties" ma:root="true" ma:fieldsID="e7d65757cbe077656936457f65e9c371" ns2:_="" ns3:_="">
    <xsd:import namespace="268bc50b-22e9-418f-8289-f51e4d785e7b"/>
    <xsd:import namespace="9e0d4ce4-74dc-437a-a97a-8df69e54686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8bc50b-22e9-418f-8289-f51e4d785e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Képcímkék" ma:readOnly="false" ma:fieldId="{5cf76f15-5ced-4ddc-b409-7134ff3c332f}" ma:taxonomyMulti="true" ma:sspId="da6363bf-5512-4e13-a374-705e0b9b0279"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e0d4ce4-74dc-437a-a97a-8df69e54686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1c30744-f369-4dc7-9ab6-70e7b47fb0b0}" ma:internalName="TaxCatchAll" ma:showField="CatchAllData" ma:web="9e0d4ce4-74dc-437a-a97a-8df69e54686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Megosztva részletekkel"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180A84-77D8-4C12-87DE-2AF3A190FD69}"/>
</file>

<file path=customXml/itemProps2.xml><?xml version="1.0" encoding="utf-8"?>
<ds:datastoreItem xmlns:ds="http://schemas.openxmlformats.org/officeDocument/2006/customXml" ds:itemID="{3C9BF78E-9E9B-42B0-B376-DF4B2AAF4FFE}"/>
</file>

<file path=docProps/app.xml><?xml version="1.0" encoding="utf-8"?>
<Properties xmlns="http://schemas.openxmlformats.org/officeDocument/2006/extended-properties" xmlns:vt="http://schemas.openxmlformats.org/officeDocument/2006/docPropsVTypes">
  <TotalTime>185</TotalTime>
  <Words>342</Words>
  <Application>Microsoft Office PowerPoint</Application>
  <PresentationFormat>Egyéni</PresentationFormat>
  <Paragraphs>17</Paragraphs>
  <Slides>1</Slides>
  <Notes>0</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1</vt:i4>
      </vt:variant>
    </vt:vector>
  </HeadingPairs>
  <TitlesOfParts>
    <vt:vector size="8" baseType="lpstr">
      <vt:lpstr>Oswald Bold</vt:lpstr>
      <vt:lpstr>Bold</vt:lpstr>
      <vt:lpstr>Roboto Bold</vt:lpstr>
      <vt:lpstr>Oswald</vt:lpstr>
      <vt:lpstr>Arial</vt:lpstr>
      <vt:lpstr>Calibri</vt:lpstr>
      <vt:lpstr>Office Theme</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 SYMPOSIUM POSTER</dc:title>
  <dc:creator>Kocsis Viktória</dc:creator>
  <cp:lastModifiedBy>Edina Tari</cp:lastModifiedBy>
  <cp:revision>38</cp:revision>
  <dcterms:created xsi:type="dcterms:W3CDTF">2006-08-16T00:00:00Z</dcterms:created>
  <dcterms:modified xsi:type="dcterms:W3CDTF">2023-05-10T17:23:04Z</dcterms:modified>
  <dc:identifier>DAFQyBIXJW8</dc:identifier>
</cp:coreProperties>
</file>