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599973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16E"/>
    <a:srgbClr val="E3D496"/>
    <a:srgbClr val="F5DD83"/>
    <a:srgbClr val="D1A005"/>
    <a:srgbClr val="6B7B5B"/>
    <a:srgbClr val="B46E22"/>
    <a:srgbClr val="242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napToGrid="0">
      <p:cViewPr>
        <p:scale>
          <a:sx n="33" d="100"/>
          <a:sy n="33" d="100"/>
        </p:scale>
        <p:origin x="41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8AA0-314E-4EBB-9B5A-5A521A8304E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D77B-DD93-473C-BA06-D61341B3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443D-59AC-4AD1-818E-BEDC4EB04F5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1143000"/>
            <a:ext cx="2568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97CB5-4575-4B3D-9A9E-61CA221D4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100584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77933" y="476556"/>
            <a:ext cx="23423310" cy="17378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/>
              <a:t>LOREM IPSUM DOLOR SIT AMET </a:t>
            </a:r>
            <a:r>
              <a:rPr lang="en-US"/>
              <a:t>LOREM IPSUM</a:t>
            </a:r>
            <a:endParaRPr lang="en-US" dirty="0"/>
          </a:p>
        </p:txBody>
      </p:sp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14470" y="2551650"/>
            <a:ext cx="23340332" cy="942104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pPr lvl="0"/>
            <a:r>
              <a:rPr lang="en-US" dirty="0"/>
              <a:t>Names of presenters, Name¹, Name² etc.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07759" y="3782842"/>
            <a:ext cx="23391086" cy="56787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¹ Name of </a:t>
            </a:r>
            <a:r>
              <a:rPr lang="en-US"/>
              <a:t>departments 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/>
              <a:t>, consectetuer adipiscing elit</a:t>
            </a:r>
            <a:endParaRPr lang="en-US" dirty="0"/>
          </a:p>
        </p:txBody>
      </p:sp>
      <p:sp>
        <p:nvSpPr>
          <p:cNvPr id="10" name="Szöveg helye 8"/>
          <p:cNvSpPr>
            <a:spLocks noGrp="1"/>
          </p:cNvSpPr>
          <p:nvPr>
            <p:ph type="body" sz="quarter" idx="15" hasCustomPrompt="1"/>
          </p:nvPr>
        </p:nvSpPr>
        <p:spPr>
          <a:xfrm>
            <a:off x="11505711" y="4484687"/>
            <a:ext cx="23391086" cy="6146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² Name of </a:t>
            </a:r>
            <a:r>
              <a:rPr lang="en-US"/>
              <a:t>departments 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/>
              <a:t>, consectetuer adipiscing 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27C4-7BA6-4837-899C-B77690EE129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021B715-031F-E2F8-8F1B-C24B56976CA8}"/>
              </a:ext>
            </a:extLst>
          </p:cNvPr>
          <p:cNvSpPr/>
          <p:nvPr userDrawn="1"/>
        </p:nvSpPr>
        <p:spPr>
          <a:xfrm>
            <a:off x="1" y="-1"/>
            <a:ext cx="35999738" cy="558300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83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A958CB0-A343-E7C6-D830-CA27ECFF24C8}"/>
              </a:ext>
            </a:extLst>
          </p:cNvPr>
          <p:cNvSpPr/>
          <p:nvPr userDrawn="1"/>
        </p:nvSpPr>
        <p:spPr>
          <a:xfrm>
            <a:off x="1" y="5583001"/>
            <a:ext cx="35999738" cy="176141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83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8C6280B-3C78-A370-D53C-45ACC27E7FB4}"/>
              </a:ext>
            </a:extLst>
          </p:cNvPr>
          <p:cNvCxnSpPr/>
          <p:nvPr userDrawn="1"/>
        </p:nvCxnSpPr>
        <p:spPr>
          <a:xfrm>
            <a:off x="9678216" y="598626"/>
            <a:ext cx="0" cy="4364963"/>
          </a:xfrm>
          <a:prstGeom prst="line">
            <a:avLst/>
          </a:prstGeom>
          <a:ln w="1270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>
            <a:extLst>
              <a:ext uri="{FF2B5EF4-FFF2-40B4-BE49-F238E27FC236}">
                <a16:creationId xmlns:a16="http://schemas.microsoft.com/office/drawing/2014/main" id="{AD3DFE8C-9D5D-84CD-6C4E-65C3AFACC7D6}"/>
              </a:ext>
            </a:extLst>
          </p:cNvPr>
          <p:cNvSpPr/>
          <p:nvPr userDrawn="1"/>
        </p:nvSpPr>
        <p:spPr>
          <a:xfrm>
            <a:off x="1" y="41510297"/>
            <a:ext cx="35999738" cy="16903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83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5C0E378D-281C-B50A-BD7C-D2151641F83A}"/>
              </a:ext>
            </a:extLst>
          </p:cNvPr>
          <p:cNvSpPr/>
          <p:nvPr userDrawn="1"/>
        </p:nvSpPr>
        <p:spPr>
          <a:xfrm>
            <a:off x="1" y="41402998"/>
            <a:ext cx="35999738" cy="176141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83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47DB873-7CFD-45B9-0C9C-93ACFD39590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60" y="155541"/>
            <a:ext cx="6218510" cy="50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eu-central-1.protection.sophos.com/?d=aegastro.es&amp;u=aHR0cHM6Ly93d3cuYWVnYXN0cm8uZXMvcC9ocGV1cmVnLw==&amp;i=NWZkYjRiODc3M2ZiN2EwZGZmZjAzZWQx&amp;t=SkF2dmpPdm1vMUk4dk94VjRkVFZCUHp3U2xzR2ROL0dqemJqc29JZTVQMD0=&amp;h=c578169aecb54852a3a06e3f35ef68a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églalap 103">
            <a:extLst>
              <a:ext uri="{FF2B5EF4-FFF2-40B4-BE49-F238E27FC236}">
                <a16:creationId xmlns:a16="http://schemas.microsoft.com/office/drawing/2014/main" id="{F089304D-B092-FF33-675C-ED29BD35E676}"/>
              </a:ext>
            </a:extLst>
          </p:cNvPr>
          <p:cNvSpPr/>
          <p:nvPr/>
        </p:nvSpPr>
        <p:spPr>
          <a:xfrm>
            <a:off x="26449482" y="19584778"/>
            <a:ext cx="6475538" cy="2969387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églalap 67"/>
          <p:cNvSpPr/>
          <p:nvPr/>
        </p:nvSpPr>
        <p:spPr>
          <a:xfrm>
            <a:off x="18376038" y="31853620"/>
            <a:ext cx="14295865" cy="8211476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78226" y="455093"/>
            <a:ext cx="25095803" cy="1737887"/>
          </a:xfrm>
        </p:spPr>
        <p:txBody>
          <a:bodyPr>
            <a:normAutofit/>
          </a:bodyPr>
          <a:lstStyle/>
          <a:p>
            <a:pPr algn="ctr"/>
            <a:r>
              <a:rPr lang="hu-HU" sz="5400" dirty="0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5400" dirty="0" err="1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5400" dirty="0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5400" dirty="0" err="1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5400" dirty="0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szerepe a komplikált fekélyek kialakulásában – az azonnali </a:t>
            </a:r>
            <a:r>
              <a:rPr lang="hu-HU" sz="5400" dirty="0" err="1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eradikációs</a:t>
            </a:r>
            <a:r>
              <a:rPr lang="hu-HU" sz="5400" dirty="0">
                <a:solidFill>
                  <a:srgbClr val="B3A1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protokoll helye a klinikai gyakorlatban</a:t>
            </a:r>
            <a:endParaRPr lang="en-US" sz="5400" dirty="0">
              <a:solidFill>
                <a:srgbClr val="B3A16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1427249" y="2460557"/>
            <a:ext cx="22686905" cy="942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Papp Veronika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Szirtes Ildikó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Kocsmár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Éva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Vass Tamás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Rásó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Erzsébet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Barbai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Tamás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Miheller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Pál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Hritz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István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Varga Csaba</a:t>
            </a:r>
            <a:r>
              <a:rPr lang="hu-HU" sz="4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Kiss András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Szijártó Attila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Lotz Gábor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11505711" y="3737203"/>
            <a:ext cx="23391086" cy="567871"/>
          </a:xfrm>
        </p:spPr>
        <p:txBody>
          <a:bodyPr/>
          <a:lstStyle/>
          <a:p>
            <a:pPr marL="0" indent="0" algn="r">
              <a:buNone/>
            </a:pPr>
            <a:r>
              <a:rPr lang="hu-HU" sz="33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3300" dirty="0"/>
              <a:t>SE Sebészeti, Transzplantációs és </a:t>
            </a:r>
            <a:r>
              <a:rPr lang="hu-HU" sz="3300" dirty="0" err="1"/>
              <a:t>Gasztroenterológiai</a:t>
            </a:r>
            <a:r>
              <a:rPr lang="hu-HU" sz="3300" dirty="0"/>
              <a:t> Klinika</a:t>
            </a:r>
            <a:endParaRPr lang="en-US" sz="3300" dirty="0"/>
          </a:p>
          <a:p>
            <a:endParaRPr lang="en-US" sz="33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>
          <a:xfrm>
            <a:off x="11505711" y="4272857"/>
            <a:ext cx="23391086" cy="614608"/>
          </a:xfrm>
        </p:spPr>
        <p:txBody>
          <a:bodyPr/>
          <a:lstStyle/>
          <a:p>
            <a:pPr marL="0" indent="0" algn="r">
              <a:buNone/>
            </a:pPr>
            <a:r>
              <a:rPr lang="hu-HU" sz="33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3300" dirty="0"/>
              <a:t>SE Patológiai, Igazságügyi és Biztosítási Orvostani Intézet</a:t>
            </a:r>
            <a:endParaRPr lang="en-US" sz="3300" dirty="0"/>
          </a:p>
        </p:txBody>
      </p:sp>
      <p:sp>
        <p:nvSpPr>
          <p:cNvPr id="6" name="Téglalap 5"/>
          <p:cNvSpPr/>
          <p:nvPr/>
        </p:nvSpPr>
        <p:spPr>
          <a:xfrm>
            <a:off x="1878669" y="7260318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2059199" y="7403444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BEVEZETÉS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842742" y="15097085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2059199" y="15202256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MÓDSZEREINK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8388072" y="30118617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18733945" y="30225555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A JÖVŐ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887434" y="22646615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zövegdoboz 17"/>
          <p:cNvSpPr txBox="1"/>
          <p:nvPr/>
        </p:nvSpPr>
        <p:spPr>
          <a:xfrm>
            <a:off x="2059199" y="22745422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EREDMÉNYEINK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887434" y="34347291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/>
          <p:cNvSpPr txBox="1"/>
          <p:nvPr/>
        </p:nvSpPr>
        <p:spPr>
          <a:xfrm>
            <a:off x="2059199" y="34454229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KÖVETKEZTETÉS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1810088" y="8853347"/>
            <a:ext cx="16189779" cy="2036043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zövegdoboz 34"/>
          <p:cNvSpPr txBox="1"/>
          <p:nvPr/>
        </p:nvSpPr>
        <p:spPr>
          <a:xfrm>
            <a:off x="1875397" y="8868515"/>
            <a:ext cx="16124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peptikus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fekélyek kialakulásában a ’80-as évek óta ismert a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fertőzés kóroki szerepe, komplikált fekélyek esetében azonban a pozitivitás aránya nem tisztázott.</a:t>
            </a:r>
          </a:p>
          <a:p>
            <a:endParaRPr lang="en-US" sz="40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1777432" y="10959039"/>
            <a:ext cx="16189780" cy="343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gyes irodalmi adatok szerint a perforált fekélyek esetében kisebb arányban van jelen a baktérium. </a:t>
            </a:r>
            <a:r>
              <a:rPr lang="hu-H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Fekélyvérzést követően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pozitivitás esetén az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újravérzés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kockázatát a 7 napon belül megkezdett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csökkenti. </a:t>
            </a:r>
            <a:r>
              <a:rPr lang="hu-H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baktérium kimutatására használt szöveti festési eljárásokkal szemben a PCR nem igényel intakt baktériumokat és egyidejűleg az antibiotikum rezisztencia is meghatározható.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8733945" y="32202688"/>
            <a:ext cx="13604117" cy="751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Figyelembe véve, hogy irodalmi adatok alapján a szövettani vizsgálattal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negatívnak bizonyult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diszpepsziás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esetek </a:t>
            </a:r>
            <a:r>
              <a:rPr lang="hu-H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%-</a:t>
            </a:r>
            <a:r>
              <a:rPr lang="hu-HU" sz="4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ában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PCR vizsgálattal a baktérium mégis kimutatható, a fertőzés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prevalenciája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magyar lakosság körében az ismertnél magasabb lehet. </a:t>
            </a:r>
            <a:r>
              <a:rPr lang="hu-H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Ezért a 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molekuláris diagnosztika széleskörű bevezetésére 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lenne szükség a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kimutatására és az antibiotikum érzékenység tesztelésére a célzott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érdekében.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azonnali célzott </a:t>
            </a:r>
            <a:r>
              <a:rPr lang="hu-HU" sz="4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eradikációs</a:t>
            </a:r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protokoll 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bevezetése a klinikai gyakorlatban az </a:t>
            </a:r>
            <a:r>
              <a:rPr lang="hu-HU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újravérzés</a:t>
            </a:r>
            <a:r>
              <a:rPr lang="hu-H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kockázatának csökkentése céljából elengedhetetlen.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1810088" y="16472166"/>
            <a:ext cx="16189779" cy="448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Semmelweis Egyetem Sebészeti, Transzplantációs és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Gasztroenterológiai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Klinikáján az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urgens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endoszkópos vérzéscsillapításra vagy akut műtéti ellátásra szoruló,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peptikus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fekélyből vérző vagy perforált betegekből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kimutatása céljából a szakmai ajánlásnak megfelelően mintavételt végzünk.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minták szövettani feldolgozásával párhuzamosan 2022. április és 2023. március között 42 esetben történt PCR vizsgálat is a Patológiai, Igazságügyi és Biztosítási Orvostani Intézetben, a baktériumok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clarithromycin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rezisztenciájának meghatározásával.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vizsgálat azóta is folyik.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1842742" y="35964053"/>
            <a:ext cx="15768925" cy="217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Eddigi eredményeink alapján a komplikált fekélyek esetében a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pozitivitás 57 % volt, csupán 7 %-ban igazoltunk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clarithromycin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rezisztenciát. A perforált fekélyek közel 64 %-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ában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volt kimutatható a baktérium – minden esetben annak vad típusa -, szemben az irodalmi adatokkal, ahol ez az arány 10-12 %-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tehető. </a:t>
            </a:r>
          </a:p>
        </p:txBody>
      </p:sp>
      <p:sp>
        <p:nvSpPr>
          <p:cNvPr id="63" name="Téglalap 62"/>
          <p:cNvSpPr/>
          <p:nvPr/>
        </p:nvSpPr>
        <p:spPr>
          <a:xfrm>
            <a:off x="18388072" y="7260317"/>
            <a:ext cx="12401550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zövegdoboz 63"/>
          <p:cNvSpPr txBox="1"/>
          <p:nvPr/>
        </p:nvSpPr>
        <p:spPr>
          <a:xfrm>
            <a:off x="18629722" y="7353378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CÉLKITŰZÉS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18478183" y="8830135"/>
            <a:ext cx="15578121" cy="3435812"/>
          </a:xfrm>
          <a:prstGeom prst="rect">
            <a:avLst/>
          </a:prstGeom>
          <a:noFill/>
          <a:ln>
            <a:solidFill>
              <a:srgbClr val="B3A16E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Eddigi vizsgálataink célja a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pozitivitás, illetve a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clarithyromycin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rezisztencia arányának meghatározása volt molekuláris diagnosztika segítségével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peptikus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gyomor- vagy </a:t>
            </a:r>
            <a:r>
              <a:rPr lang="hu-H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duodenum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fekélyből vérző, ill. perforált betegeknél.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későbbiekben a célzott </a:t>
            </a:r>
            <a:r>
              <a:rPr lang="hu-H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eradikációs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kezelés 7 napon belüli megkezdését tűztük ki célul minden fekélyből vérző betegnél, az </a:t>
            </a:r>
            <a:r>
              <a:rPr lang="hu-H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eradikáció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eredményességének kontrolljával.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616CA25-8F26-477E-582A-4B42871530D9}"/>
              </a:ext>
            </a:extLst>
          </p:cNvPr>
          <p:cNvSpPr txBox="1"/>
          <p:nvPr/>
        </p:nvSpPr>
        <p:spPr>
          <a:xfrm>
            <a:off x="24990034" y="42418283"/>
            <a:ext cx="854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MGT 65. Nagygyűlés, 2023.06.01-04. Siófok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9687113-65C7-399A-AD0B-C646A8A4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54" y="41569018"/>
            <a:ext cx="1869069" cy="1651638"/>
          </a:xfrm>
          <a:prstGeom prst="rect">
            <a:avLst/>
          </a:prstGeom>
        </p:spPr>
      </p:pic>
      <p:sp>
        <p:nvSpPr>
          <p:cNvPr id="37" name="Szöveg helye 4">
            <a:extLst>
              <a:ext uri="{FF2B5EF4-FFF2-40B4-BE49-F238E27FC236}">
                <a16:creationId xmlns:a16="http://schemas.microsoft.com/office/drawing/2014/main" id="{464C620C-B7C0-3AC4-6725-A7E9FB372C95}"/>
              </a:ext>
            </a:extLst>
          </p:cNvPr>
          <p:cNvSpPr txBox="1">
            <a:spLocks/>
          </p:cNvSpPr>
          <p:nvPr/>
        </p:nvSpPr>
        <p:spPr>
          <a:xfrm>
            <a:off x="11505711" y="4778379"/>
            <a:ext cx="23391086" cy="61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99998" indent="-899998" algn="l" defTabSz="3599993" rtl="0" eaLnBrk="1" latinLnBrk="0" hangingPunct="1">
              <a:lnSpc>
                <a:spcPct val="100000"/>
              </a:lnSpc>
              <a:spcBef>
                <a:spcPts val="393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99995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991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8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98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984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980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977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973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969" indent="-899998" algn="l" defTabSz="3599993" rtl="0" eaLnBrk="1" latinLnBrk="0" hangingPunct="1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  <a:defRPr sz="7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3300" baseline="30000" dirty="0">
                <a:cs typeface="Times New Roman" panose="02020603050405020304" pitchFamily="18" charset="0"/>
              </a:rPr>
              <a:t>3</a:t>
            </a:r>
            <a:r>
              <a:rPr lang="hu-HU" sz="3300" dirty="0"/>
              <a:t>SE Sürgősségi Orvostani Klinika </a:t>
            </a:r>
            <a:endParaRPr lang="en-US" sz="3300" dirty="0"/>
          </a:p>
        </p:txBody>
      </p:sp>
      <p:graphicFrame>
        <p:nvGraphicFramePr>
          <p:cNvPr id="38" name="Táblázat 38">
            <a:extLst>
              <a:ext uri="{FF2B5EF4-FFF2-40B4-BE49-F238E27FC236}">
                <a16:creationId xmlns:a16="http://schemas.microsoft.com/office/drawing/2014/main" id="{869C2625-83B1-4C7B-5668-5B6F82BC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81873"/>
              </p:ext>
            </p:extLst>
          </p:nvPr>
        </p:nvGraphicFramePr>
        <p:xfrm>
          <a:off x="1887434" y="24531988"/>
          <a:ext cx="15736268" cy="41549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4067">
                  <a:extLst>
                    <a:ext uri="{9D8B030D-6E8A-4147-A177-3AD203B41FA5}">
                      <a16:colId xmlns:a16="http://schemas.microsoft.com/office/drawing/2014/main" val="3884933738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1839882492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2089595694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3708417836"/>
                    </a:ext>
                  </a:extLst>
                </a:gridCol>
              </a:tblGrid>
              <a:tr h="772032">
                <a:tc rowSpan="2">
                  <a:txBody>
                    <a:bodyPr/>
                    <a:lstStyle/>
                    <a:p>
                      <a:r>
                        <a:rPr lang="hu-H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Vérző</a:t>
                      </a:r>
                      <a:r>
                        <a:rPr lang="hu-HU" sz="4000" b="1" dirty="0"/>
                        <a:t> </a:t>
                      </a:r>
                      <a:r>
                        <a:rPr lang="hu-H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fekélyek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H. </a:t>
                      </a:r>
                      <a:r>
                        <a:rPr lang="hu-HU" sz="3200" b="1" dirty="0" err="1"/>
                        <a:t>pylori</a:t>
                      </a:r>
                      <a:r>
                        <a:rPr lang="hu-HU" sz="3200" b="1" dirty="0"/>
                        <a:t> negatív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H. </a:t>
                      </a:r>
                      <a:r>
                        <a:rPr lang="hu-HU" sz="3200" dirty="0" err="1"/>
                        <a:t>pylori</a:t>
                      </a:r>
                      <a:r>
                        <a:rPr lang="hu-HU" sz="3200" dirty="0"/>
                        <a:t> pozitív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0210"/>
                  </a:ext>
                </a:extLst>
              </a:tr>
              <a:tr h="772032"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Vad típus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>
                          <a:solidFill>
                            <a:schemeClr val="bg1"/>
                          </a:solidFill>
                        </a:rPr>
                        <a:t>Clarithromycin</a:t>
                      </a:r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 rezisztens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63373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Gyomor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37058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Duodenum</a:t>
                      </a:r>
                      <a:endParaRPr lang="hu-H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92583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Gyomor és </a:t>
                      </a:r>
                      <a:r>
                        <a:rPr lang="hu-HU" sz="3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duodenum</a:t>
                      </a:r>
                      <a:endParaRPr lang="hu-H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3937"/>
                  </a:ext>
                </a:extLst>
              </a:tr>
            </a:tbl>
          </a:graphicData>
        </a:graphic>
      </p:graphicFrame>
      <p:graphicFrame>
        <p:nvGraphicFramePr>
          <p:cNvPr id="39" name="Táblázat 38">
            <a:extLst>
              <a:ext uri="{FF2B5EF4-FFF2-40B4-BE49-F238E27FC236}">
                <a16:creationId xmlns:a16="http://schemas.microsoft.com/office/drawing/2014/main" id="{16029631-7388-5B35-00C8-FC6DE8C7C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29720"/>
              </p:ext>
            </p:extLst>
          </p:nvPr>
        </p:nvGraphicFramePr>
        <p:xfrm>
          <a:off x="18376038" y="24531988"/>
          <a:ext cx="15736268" cy="41549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4067">
                  <a:extLst>
                    <a:ext uri="{9D8B030D-6E8A-4147-A177-3AD203B41FA5}">
                      <a16:colId xmlns:a16="http://schemas.microsoft.com/office/drawing/2014/main" val="3884933738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1839882492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2089595694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3708417836"/>
                    </a:ext>
                  </a:extLst>
                </a:gridCol>
              </a:tblGrid>
              <a:tr h="772032">
                <a:tc rowSpan="2">
                  <a:txBody>
                    <a:bodyPr/>
                    <a:lstStyle/>
                    <a:p>
                      <a:r>
                        <a:rPr lang="hu-HU" sz="4000" b="1" dirty="0">
                          <a:solidFill>
                            <a:srgbClr val="002060"/>
                          </a:solidFill>
                        </a:rPr>
                        <a:t>Perforált</a:t>
                      </a:r>
                      <a:r>
                        <a:rPr lang="hu-HU" sz="4000" b="1" dirty="0"/>
                        <a:t> </a:t>
                      </a:r>
                      <a:r>
                        <a:rPr lang="hu-HU" sz="4000" b="1" dirty="0">
                          <a:solidFill>
                            <a:srgbClr val="002060"/>
                          </a:solidFill>
                        </a:rPr>
                        <a:t>fekélyek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H. </a:t>
                      </a:r>
                      <a:r>
                        <a:rPr lang="hu-HU" sz="3200" b="1" dirty="0" err="1"/>
                        <a:t>pylori</a:t>
                      </a:r>
                      <a:r>
                        <a:rPr lang="hu-HU" sz="3200" b="1" dirty="0"/>
                        <a:t> negatív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H. </a:t>
                      </a:r>
                      <a:r>
                        <a:rPr lang="hu-HU" sz="3200" dirty="0" err="1"/>
                        <a:t>pylori</a:t>
                      </a:r>
                      <a:r>
                        <a:rPr lang="hu-HU" sz="3200" dirty="0"/>
                        <a:t> pozitív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0210"/>
                  </a:ext>
                </a:extLst>
              </a:tr>
              <a:tr h="942258"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Vad típus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>
                          <a:solidFill>
                            <a:schemeClr val="bg1"/>
                          </a:solidFill>
                        </a:rPr>
                        <a:t>Clarithromycin</a:t>
                      </a:r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 rezisztens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63373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Gyomor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37058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Duodenum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92583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Gyomor és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duodenum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3937"/>
                  </a:ext>
                </a:extLst>
              </a:tr>
            </a:tbl>
          </a:graphicData>
        </a:graphic>
      </p:graphicFrame>
      <p:graphicFrame>
        <p:nvGraphicFramePr>
          <p:cNvPr id="45" name="Táblázat 44">
            <a:extLst>
              <a:ext uri="{FF2B5EF4-FFF2-40B4-BE49-F238E27FC236}">
                <a16:creationId xmlns:a16="http://schemas.microsoft.com/office/drawing/2014/main" id="{1F6ACBF3-8C8F-23F2-AAAC-9AAAA490B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93809"/>
              </p:ext>
            </p:extLst>
          </p:nvPr>
        </p:nvGraphicFramePr>
        <p:xfrm>
          <a:off x="1875399" y="29057953"/>
          <a:ext cx="15736268" cy="2610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4067">
                  <a:extLst>
                    <a:ext uri="{9D8B030D-6E8A-4147-A177-3AD203B41FA5}">
                      <a16:colId xmlns:a16="http://schemas.microsoft.com/office/drawing/2014/main" val="3884933738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1839882492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2089595694"/>
                    </a:ext>
                  </a:extLst>
                </a:gridCol>
                <a:gridCol w="3934067">
                  <a:extLst>
                    <a:ext uri="{9D8B030D-6E8A-4147-A177-3AD203B41FA5}">
                      <a16:colId xmlns:a16="http://schemas.microsoft.com/office/drawing/2014/main" val="3708417836"/>
                    </a:ext>
                  </a:extLst>
                </a:gridCol>
              </a:tblGrid>
              <a:tr h="772032">
                <a:tc rowSpan="2">
                  <a:txBody>
                    <a:bodyPr/>
                    <a:lstStyle/>
                    <a:p>
                      <a:r>
                        <a:rPr lang="hu-HU" sz="4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Vérző és perforált fekélyek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H. </a:t>
                      </a:r>
                      <a:r>
                        <a:rPr lang="hu-HU" sz="3200" b="1" dirty="0" err="1"/>
                        <a:t>pylori</a:t>
                      </a:r>
                      <a:r>
                        <a:rPr lang="hu-HU" sz="3200" b="1" dirty="0"/>
                        <a:t> negatív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H. </a:t>
                      </a:r>
                      <a:r>
                        <a:rPr lang="hu-HU" sz="3200" dirty="0" err="1"/>
                        <a:t>pylori</a:t>
                      </a:r>
                      <a:r>
                        <a:rPr lang="hu-HU" sz="3200" dirty="0"/>
                        <a:t> pozitív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0210"/>
                  </a:ext>
                </a:extLst>
              </a:tr>
              <a:tr h="942258"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Vad típus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>
                          <a:solidFill>
                            <a:schemeClr val="bg1"/>
                          </a:solidFill>
                        </a:rPr>
                        <a:t>Clarithromycin</a:t>
                      </a:r>
                      <a:r>
                        <a:rPr lang="hu-HU" sz="3200" b="1" dirty="0">
                          <a:solidFill>
                            <a:schemeClr val="bg1"/>
                          </a:solidFill>
                        </a:rPr>
                        <a:t> rezisztens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63373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Gyomor és </a:t>
                      </a:r>
                      <a:r>
                        <a:rPr lang="hu-HU" sz="3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duodenum</a:t>
                      </a:r>
                      <a:endParaRPr lang="hu-HU" sz="3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3937"/>
                  </a:ext>
                </a:extLst>
              </a:tr>
            </a:tbl>
          </a:graphicData>
        </a:graphic>
      </p:graphicFrame>
      <p:sp>
        <p:nvSpPr>
          <p:cNvPr id="47" name="Szövegdoboz 46">
            <a:extLst>
              <a:ext uri="{FF2B5EF4-FFF2-40B4-BE49-F238E27FC236}">
                <a16:creationId xmlns:a16="http://schemas.microsoft.com/office/drawing/2014/main" id="{E81328AB-1716-D3FB-E8C2-8C23C7BEB6BF}"/>
              </a:ext>
            </a:extLst>
          </p:cNvPr>
          <p:cNvSpPr txBox="1"/>
          <p:nvPr/>
        </p:nvSpPr>
        <p:spPr>
          <a:xfrm>
            <a:off x="1112150" y="41814828"/>
            <a:ext cx="23877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hu-H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Thirupathaiah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Helicobacter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Pylori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Perforated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Gastroduodenal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Ulcer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Cureus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2020 Mar 25;12(3):e7406. </a:t>
            </a:r>
          </a:p>
          <a:p>
            <a:r>
              <a:rPr lang="hu-HU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Gralnek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IM,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Endoscopic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diagnosis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management of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nonvariceal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upper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gastrointestinal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hemorrhage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(NVUGIH): European Society of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Gastrointestinal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Endoscopy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(ESGE)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Guideline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Update 2021. </a:t>
            </a:r>
            <a:r>
              <a:rPr lang="hu-H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Endoscopy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2021 Mar;53(3):300-332. </a:t>
            </a:r>
          </a:p>
          <a:p>
            <a:r>
              <a:rPr lang="hu-HU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Kiss S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et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al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.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Helicobacter-negative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gastritis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: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polymerase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chain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reaction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for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Helicobacter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DNA is a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valuable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tool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to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elucidate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the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diagnosis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. Aliment Pharmacol </a:t>
            </a:r>
            <a:r>
              <a:rPr lang="hu-HU" b="0" i="0" dirty="0" err="1">
                <a:solidFill>
                  <a:schemeClr val="bg1"/>
                </a:solidFill>
                <a:effectLst/>
                <a:latin typeface="BlinkMacSystemFont"/>
              </a:rPr>
              <a:t>Ther</a:t>
            </a:r>
            <a:r>
              <a:rPr lang="hu-HU" b="0" i="0" dirty="0">
                <a:solidFill>
                  <a:schemeClr val="bg1"/>
                </a:solidFill>
                <a:effectLst/>
                <a:latin typeface="BlinkMacSystemFont"/>
              </a:rPr>
              <a:t>. 2016 Apr;43(8):924-932.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8" name="Nyíl: lefelé mutató 47">
            <a:extLst>
              <a:ext uri="{FF2B5EF4-FFF2-40B4-BE49-F238E27FC236}">
                <a16:creationId xmlns:a16="http://schemas.microsoft.com/office/drawing/2014/main" id="{95418FFA-EE33-F49B-65B5-989A8743C49E}"/>
              </a:ext>
            </a:extLst>
          </p:cNvPr>
          <p:cNvSpPr/>
          <p:nvPr/>
        </p:nvSpPr>
        <p:spPr>
          <a:xfrm>
            <a:off x="8065477" y="32041188"/>
            <a:ext cx="562708" cy="2106450"/>
          </a:xfrm>
          <a:prstGeom prst="downArrow">
            <a:avLst/>
          </a:prstGeom>
          <a:solidFill>
            <a:srgbClr val="B3A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82E7AA56-3DEA-B28A-6001-8126B1FC050D}"/>
              </a:ext>
            </a:extLst>
          </p:cNvPr>
          <p:cNvSpPr/>
          <p:nvPr/>
        </p:nvSpPr>
        <p:spPr>
          <a:xfrm>
            <a:off x="1777432" y="24391312"/>
            <a:ext cx="16189779" cy="44779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905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282CD3C-8CEE-A989-BD3D-19C50205E60E}"/>
              </a:ext>
            </a:extLst>
          </p:cNvPr>
          <p:cNvSpPr/>
          <p:nvPr/>
        </p:nvSpPr>
        <p:spPr>
          <a:xfrm>
            <a:off x="17967212" y="24379590"/>
            <a:ext cx="16255094" cy="4489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905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85111B3B-75A9-F04D-BDAE-6E8F28ABB8B9}"/>
              </a:ext>
            </a:extLst>
          </p:cNvPr>
          <p:cNvSpPr/>
          <p:nvPr/>
        </p:nvSpPr>
        <p:spPr>
          <a:xfrm>
            <a:off x="1812601" y="28857807"/>
            <a:ext cx="16154609" cy="2982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905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55" name="Táblázat 54">
            <a:extLst>
              <a:ext uri="{FF2B5EF4-FFF2-40B4-BE49-F238E27FC236}">
                <a16:creationId xmlns:a16="http://schemas.microsoft.com/office/drawing/2014/main" id="{4A471501-9FC8-744B-9FFB-D9F33BC4B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82715"/>
              </p:ext>
            </p:extLst>
          </p:nvPr>
        </p:nvGraphicFramePr>
        <p:xfrm>
          <a:off x="25274953" y="12771409"/>
          <a:ext cx="8724094" cy="6049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37539">
                  <a:extLst>
                    <a:ext uri="{9D8B030D-6E8A-4147-A177-3AD203B41FA5}">
                      <a16:colId xmlns:a16="http://schemas.microsoft.com/office/drawing/2014/main" val="3884933738"/>
                    </a:ext>
                  </a:extLst>
                </a:gridCol>
                <a:gridCol w="4386555">
                  <a:extLst>
                    <a:ext uri="{9D8B030D-6E8A-4147-A177-3AD203B41FA5}">
                      <a16:colId xmlns:a16="http://schemas.microsoft.com/office/drawing/2014/main" val="1839882492"/>
                    </a:ext>
                  </a:extLst>
                </a:gridCol>
              </a:tblGrid>
              <a:tr h="1634108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Vérző fekélyek endoszkópos beosztása</a:t>
                      </a:r>
                    </a:p>
                  </a:txBody>
                  <a:tcPr anchor="ctr">
                    <a:solidFill>
                      <a:srgbClr val="B3A1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/>
                        <a:t>Újravérzés</a:t>
                      </a:r>
                      <a:r>
                        <a:rPr lang="hu-HU" sz="3200" b="1" dirty="0"/>
                        <a:t>/</a:t>
                      </a:r>
                      <a:r>
                        <a:rPr lang="hu-HU" sz="3200" b="1" dirty="0" err="1"/>
                        <a:t>perzisztáló</a:t>
                      </a:r>
                      <a:r>
                        <a:rPr lang="hu-HU" sz="3200" b="1" dirty="0"/>
                        <a:t> vérzés kockázata</a:t>
                      </a:r>
                    </a:p>
                  </a:txBody>
                  <a:tcPr anchor="ctr">
                    <a:solidFill>
                      <a:srgbClr val="B3A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0210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Ia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60-100 %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37058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Ib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50 %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92583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IIa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40-50 %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3937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IIb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20-30 %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9387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IIc</a:t>
                      </a:r>
                      <a:endParaRPr lang="hu-H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7-10 %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8310"/>
                  </a:ext>
                </a:extLst>
              </a:tr>
              <a:tr h="735922">
                <a:tc>
                  <a:txBody>
                    <a:bodyPr/>
                    <a:lstStyle/>
                    <a:p>
                      <a:r>
                        <a:rPr lang="hu-HU" sz="3200" b="1" dirty="0" err="1">
                          <a:solidFill>
                            <a:srgbClr val="002060"/>
                          </a:solidFill>
                        </a:rPr>
                        <a:t>Forrest</a:t>
                      </a:r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 III</a:t>
                      </a:r>
                    </a:p>
                  </a:txBody>
                  <a:tcPr anchor="ctr">
                    <a:solidFill>
                      <a:srgbClr val="E3D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3-5 %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07252"/>
                  </a:ext>
                </a:extLst>
              </a:tr>
            </a:tbl>
          </a:graphicData>
        </a:graphic>
      </p:graphicFrame>
      <p:sp>
        <p:nvSpPr>
          <p:cNvPr id="56" name="Jobb oldali kapcsos zárójel 55">
            <a:extLst>
              <a:ext uri="{FF2B5EF4-FFF2-40B4-BE49-F238E27FC236}">
                <a16:creationId xmlns:a16="http://schemas.microsoft.com/office/drawing/2014/main" id="{E67BD5D4-5AEF-B545-3CF7-692B5A884A6E}"/>
              </a:ext>
            </a:extLst>
          </p:cNvPr>
          <p:cNvSpPr/>
          <p:nvPr/>
        </p:nvSpPr>
        <p:spPr>
          <a:xfrm>
            <a:off x="27174092" y="14394851"/>
            <a:ext cx="726831" cy="229881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A0DEF169-5885-7874-9B83-6A748D9D6FBE}"/>
              </a:ext>
            </a:extLst>
          </p:cNvPr>
          <p:cNvSpPr txBox="1"/>
          <p:nvPr/>
        </p:nvSpPr>
        <p:spPr>
          <a:xfrm flipH="1">
            <a:off x="27900923" y="15372650"/>
            <a:ext cx="145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High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risk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5" name="Csoportba foglalás 104">
            <a:extLst>
              <a:ext uri="{FF2B5EF4-FFF2-40B4-BE49-F238E27FC236}">
                <a16:creationId xmlns:a16="http://schemas.microsoft.com/office/drawing/2014/main" id="{62134C0C-0095-B0AF-2A47-7A45FBC3D7A2}"/>
              </a:ext>
            </a:extLst>
          </p:cNvPr>
          <p:cNvGrpSpPr/>
          <p:nvPr/>
        </p:nvGrpSpPr>
        <p:grpSpPr>
          <a:xfrm>
            <a:off x="18171632" y="18558078"/>
            <a:ext cx="7608411" cy="5449282"/>
            <a:chOff x="18171632" y="18558078"/>
            <a:chExt cx="7608411" cy="5449282"/>
          </a:xfrm>
        </p:grpSpPr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50F14F2D-A117-1616-4EA0-6E767044383D}"/>
                </a:ext>
              </a:extLst>
            </p:cNvPr>
            <p:cNvSpPr txBox="1"/>
            <p:nvPr/>
          </p:nvSpPr>
          <p:spPr>
            <a:xfrm>
              <a:off x="24064907" y="20044351"/>
              <a:ext cx="17151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600" b="1" dirty="0">
                  <a:solidFill>
                    <a:srgbClr val="B3A16E"/>
                  </a:solidFill>
                </a:rPr>
                <a:t>Corpus</a:t>
              </a:r>
            </a:p>
          </p:txBody>
        </p:sp>
        <p:grpSp>
          <p:nvGrpSpPr>
            <p:cNvPr id="102" name="Csoportba foglalás 101">
              <a:extLst>
                <a:ext uri="{FF2B5EF4-FFF2-40B4-BE49-F238E27FC236}">
                  <a16:creationId xmlns:a16="http://schemas.microsoft.com/office/drawing/2014/main" id="{56B67182-4F5F-DC85-1271-40A37942CC85}"/>
                </a:ext>
              </a:extLst>
            </p:cNvPr>
            <p:cNvGrpSpPr/>
            <p:nvPr/>
          </p:nvGrpSpPr>
          <p:grpSpPr>
            <a:xfrm>
              <a:off x="18171632" y="18558078"/>
              <a:ext cx="6589471" cy="5449282"/>
              <a:chOff x="18171632" y="18539645"/>
              <a:chExt cx="6589471" cy="5449282"/>
            </a:xfrm>
          </p:grpSpPr>
          <p:sp>
            <p:nvSpPr>
              <p:cNvPr id="60" name="Téglalap 59">
                <a:extLst>
                  <a:ext uri="{FF2B5EF4-FFF2-40B4-BE49-F238E27FC236}">
                    <a16:creationId xmlns:a16="http://schemas.microsoft.com/office/drawing/2014/main" id="{1D443DC7-ECF4-A398-1690-AC81C04F34DE}"/>
                  </a:ext>
                </a:extLst>
              </p:cNvPr>
              <p:cNvSpPr/>
              <p:nvPr/>
            </p:nvSpPr>
            <p:spPr>
              <a:xfrm>
                <a:off x="19328426" y="18539645"/>
                <a:ext cx="4302551" cy="821220"/>
              </a:xfrm>
              <a:prstGeom prst="rect">
                <a:avLst/>
              </a:prstGeom>
              <a:solidFill>
                <a:srgbClr val="B3A1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1A85AE37-1683-3E5A-7595-A7BB6931B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1632" y="19394437"/>
                <a:ext cx="5893275" cy="4419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C2DCC77A-2662-0578-9ABF-CC94E79A66F4}"/>
                  </a:ext>
                </a:extLst>
              </p:cNvPr>
              <p:cNvSpPr txBox="1"/>
              <p:nvPr/>
            </p:nvSpPr>
            <p:spPr>
              <a:xfrm>
                <a:off x="19378997" y="18610370"/>
                <a:ext cx="4201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>
                    <a:solidFill>
                      <a:schemeClr val="bg1"/>
                    </a:solidFill>
                  </a:rPr>
                  <a:t>Endoszkópos</a:t>
                </a:r>
                <a:r>
                  <a:rPr lang="hu-HU" sz="3200" dirty="0"/>
                  <a:t> </a:t>
                </a:r>
                <a:r>
                  <a:rPr lang="hu-HU" sz="3200" dirty="0">
                    <a:solidFill>
                      <a:schemeClr val="bg1"/>
                    </a:solidFill>
                  </a:rPr>
                  <a:t>mintavétel</a:t>
                </a:r>
              </a:p>
            </p:txBody>
          </p:sp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E0DD02E8-BFA1-FDE7-8FB9-D90FD163145B}"/>
                  </a:ext>
                </a:extLst>
              </p:cNvPr>
              <p:cNvSpPr txBox="1"/>
              <p:nvPr/>
            </p:nvSpPr>
            <p:spPr>
              <a:xfrm>
                <a:off x="23045967" y="22444430"/>
                <a:ext cx="1715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600" b="1" dirty="0" err="1">
                    <a:solidFill>
                      <a:srgbClr val="B3A16E"/>
                    </a:solidFill>
                  </a:rPr>
                  <a:t>Antrum</a:t>
                </a:r>
                <a:endParaRPr lang="hu-HU" sz="2600" b="1" dirty="0">
                  <a:solidFill>
                    <a:srgbClr val="B3A16E"/>
                  </a:solidFill>
                </a:endParaRPr>
              </a:p>
            </p:txBody>
          </p:sp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7F3D0C3C-D916-EFA3-63E1-98D099EBE1BE}"/>
                  </a:ext>
                </a:extLst>
              </p:cNvPr>
              <p:cNvSpPr txBox="1"/>
              <p:nvPr/>
            </p:nvSpPr>
            <p:spPr>
              <a:xfrm>
                <a:off x="18757391" y="21208317"/>
                <a:ext cx="1715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600" b="1" dirty="0" err="1">
                    <a:solidFill>
                      <a:srgbClr val="B3A16E"/>
                    </a:solidFill>
                  </a:rPr>
                  <a:t>Incisura</a:t>
                </a:r>
                <a:endParaRPr lang="hu-HU" sz="2600" b="1" dirty="0">
                  <a:solidFill>
                    <a:srgbClr val="B3A16E"/>
                  </a:solidFill>
                </a:endParaRPr>
              </a:p>
            </p:txBody>
          </p:sp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1D2E2BC4-0F8E-BF98-16AE-AC99E2440446}"/>
                  </a:ext>
                </a:extLst>
              </p:cNvPr>
              <p:cNvSpPr txBox="1"/>
              <p:nvPr/>
            </p:nvSpPr>
            <p:spPr>
              <a:xfrm>
                <a:off x="20853188" y="23496484"/>
                <a:ext cx="1715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600" b="1" dirty="0">
                    <a:solidFill>
                      <a:srgbClr val="B3A16E"/>
                    </a:solidFill>
                  </a:rPr>
                  <a:t>Fekélyszél</a:t>
                </a:r>
              </a:p>
            </p:txBody>
          </p:sp>
          <p:cxnSp>
            <p:nvCxnSpPr>
              <p:cNvPr id="81" name="Egyenes összekötő nyíllal 80">
                <a:extLst>
                  <a:ext uri="{FF2B5EF4-FFF2-40B4-BE49-F238E27FC236}">
                    <a16:creationId xmlns:a16="http://schemas.microsoft.com/office/drawing/2014/main" id="{FD653C16-92B0-43BA-1E82-5E878740D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52456" y="21522000"/>
                <a:ext cx="1071020" cy="353262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gyenes összekötő nyíllal 90">
                <a:extLst>
                  <a:ext uri="{FF2B5EF4-FFF2-40B4-BE49-F238E27FC236}">
                    <a16:creationId xmlns:a16="http://schemas.microsoft.com/office/drawing/2014/main" id="{28BC2ED9-586C-8C45-9674-AAC92D6E3D3E}"/>
                  </a:ext>
                </a:extLst>
              </p:cNvPr>
              <p:cNvCxnSpPr/>
              <p:nvPr/>
            </p:nvCxnSpPr>
            <p:spPr>
              <a:xfrm flipV="1">
                <a:off x="21710756" y="22889981"/>
                <a:ext cx="328629" cy="606503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gyenes összekötő nyíllal 92">
                <a:extLst>
                  <a:ext uri="{FF2B5EF4-FFF2-40B4-BE49-F238E27FC236}">
                    <a16:creationId xmlns:a16="http://schemas.microsoft.com/office/drawing/2014/main" id="{4D3BBB3C-EE25-45BE-60D0-2D822B04E929}"/>
                  </a:ext>
                </a:extLst>
              </p:cNvPr>
              <p:cNvCxnSpPr/>
              <p:nvPr/>
            </p:nvCxnSpPr>
            <p:spPr>
              <a:xfrm flipH="1" flipV="1">
                <a:off x="19788554" y="22643759"/>
                <a:ext cx="1922202" cy="852725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gyenes összekötő nyíllal 94">
                <a:extLst>
                  <a:ext uri="{FF2B5EF4-FFF2-40B4-BE49-F238E27FC236}">
                    <a16:creationId xmlns:a16="http://schemas.microsoft.com/office/drawing/2014/main" id="{D59DC2E7-413B-ED5D-E4B4-672AE2D1C486}"/>
                  </a:ext>
                </a:extLst>
              </p:cNvPr>
              <p:cNvCxnSpPr>
                <a:stCxn id="61" idx="1"/>
              </p:cNvCxnSpPr>
              <p:nvPr/>
            </p:nvCxnSpPr>
            <p:spPr>
              <a:xfrm flipH="1" flipV="1">
                <a:off x="20853188" y="22273846"/>
                <a:ext cx="2192779" cy="416806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gyenes összekötő nyíllal 96">
                <a:extLst>
                  <a:ext uri="{FF2B5EF4-FFF2-40B4-BE49-F238E27FC236}">
                    <a16:creationId xmlns:a16="http://schemas.microsoft.com/office/drawing/2014/main" id="{4F324003-6A78-A320-2876-B06F77914F26}"/>
                  </a:ext>
                </a:extLst>
              </p:cNvPr>
              <p:cNvCxnSpPr/>
              <p:nvPr/>
            </p:nvCxnSpPr>
            <p:spPr>
              <a:xfrm flipH="1">
                <a:off x="21118269" y="22782256"/>
                <a:ext cx="1807858" cy="189366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gyenes összekötő nyíllal 98">
                <a:extLst>
                  <a:ext uri="{FF2B5EF4-FFF2-40B4-BE49-F238E27FC236}">
                    <a16:creationId xmlns:a16="http://schemas.microsoft.com/office/drawing/2014/main" id="{B1BD2554-4813-F020-6D40-9DC00423E3AB}"/>
                  </a:ext>
                </a:extLst>
              </p:cNvPr>
              <p:cNvCxnSpPr/>
              <p:nvPr/>
            </p:nvCxnSpPr>
            <p:spPr>
              <a:xfrm flipH="1">
                <a:off x="21875070" y="20303864"/>
                <a:ext cx="2028465" cy="821669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gyenes összekötő nyíllal 100">
                <a:extLst>
                  <a:ext uri="{FF2B5EF4-FFF2-40B4-BE49-F238E27FC236}">
                    <a16:creationId xmlns:a16="http://schemas.microsoft.com/office/drawing/2014/main" id="{CBDFE3ED-00E6-1AE3-063D-26B64AE9C448}"/>
                  </a:ext>
                </a:extLst>
              </p:cNvPr>
              <p:cNvCxnSpPr/>
              <p:nvPr/>
            </p:nvCxnSpPr>
            <p:spPr>
              <a:xfrm flipH="1">
                <a:off x="23539938" y="20536794"/>
                <a:ext cx="524969" cy="671523"/>
              </a:xfrm>
              <a:prstGeom prst="straightConnector1">
                <a:avLst/>
              </a:prstGeom>
              <a:ln>
                <a:solidFill>
                  <a:srgbClr val="B3A16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Szövegdoboz 102">
            <a:extLst>
              <a:ext uri="{FF2B5EF4-FFF2-40B4-BE49-F238E27FC236}">
                <a16:creationId xmlns:a16="http://schemas.microsoft.com/office/drawing/2014/main" id="{A0C9C0E0-2066-3792-B5D3-5BF9EC70BB63}"/>
              </a:ext>
            </a:extLst>
          </p:cNvPr>
          <p:cNvSpPr txBox="1"/>
          <p:nvPr/>
        </p:nvSpPr>
        <p:spPr>
          <a:xfrm>
            <a:off x="26513200" y="19840069"/>
            <a:ext cx="64118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Sebészi mintavétel:</a:t>
            </a:r>
          </a:p>
          <a:p>
            <a:pPr marL="457200" indent="-457200">
              <a:buFontTx/>
              <a:buChar char="-"/>
            </a:pPr>
            <a:r>
              <a:rPr lang="hu-HU" sz="3200" dirty="0" err="1">
                <a:solidFill>
                  <a:schemeClr val="bg1"/>
                </a:solidFill>
              </a:rPr>
              <a:t>laparoscopia</a:t>
            </a:r>
            <a:r>
              <a:rPr lang="hu-HU" sz="3200" dirty="0">
                <a:solidFill>
                  <a:schemeClr val="bg1"/>
                </a:solidFill>
              </a:rPr>
              <a:t>: fekélyszél</a:t>
            </a:r>
          </a:p>
          <a:p>
            <a:pPr marL="457200" indent="-457200">
              <a:buFontTx/>
              <a:buChar char="-"/>
            </a:pPr>
            <a:r>
              <a:rPr lang="hu-HU" sz="3200" dirty="0" err="1">
                <a:solidFill>
                  <a:schemeClr val="bg1"/>
                </a:solidFill>
              </a:rPr>
              <a:t>laparotomia</a:t>
            </a:r>
            <a:r>
              <a:rPr lang="hu-HU" sz="3200" dirty="0">
                <a:solidFill>
                  <a:schemeClr val="bg1"/>
                </a:solidFill>
              </a:rPr>
              <a:t>: fekélyszél + </a:t>
            </a:r>
            <a:r>
              <a:rPr lang="hu-HU" sz="3200" dirty="0" err="1">
                <a:solidFill>
                  <a:schemeClr val="bg1"/>
                </a:solidFill>
              </a:rPr>
              <a:t>incisura</a:t>
            </a: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3200" dirty="0" err="1">
                <a:solidFill>
                  <a:schemeClr val="bg1"/>
                </a:solidFill>
              </a:rPr>
              <a:t>gyomorresectio</a:t>
            </a:r>
            <a:r>
              <a:rPr lang="hu-HU" sz="3200" dirty="0">
                <a:solidFill>
                  <a:schemeClr val="bg1"/>
                </a:solidFill>
              </a:rPr>
              <a:t>: műtéti </a:t>
            </a:r>
            <a:r>
              <a:rPr lang="hu-HU" sz="3200" dirty="0" err="1">
                <a:solidFill>
                  <a:schemeClr val="bg1"/>
                </a:solidFill>
              </a:rPr>
              <a:t>resecatum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08" name="Kép 107" descr="A képen gerinctelen, talaj, rovar látható&#10;&#10;Automatikusan generált leírás">
            <a:extLst>
              <a:ext uri="{FF2B5EF4-FFF2-40B4-BE49-F238E27FC236}">
                <a16:creationId xmlns:a16="http://schemas.microsoft.com/office/drawing/2014/main" id="{9B105E89-A34F-DF73-D140-ABF9122C3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17" y="20508425"/>
            <a:ext cx="1956268" cy="1912795"/>
          </a:xfrm>
          <a:prstGeom prst="rect">
            <a:avLst/>
          </a:prstGeom>
        </p:spPr>
      </p:pic>
      <p:pic>
        <p:nvPicPr>
          <p:cNvPr id="110" name="Kép 109" descr="A képen piros látható&#10;&#10;Automatikusan generált leírás közepes megbízhatósággal">
            <a:extLst>
              <a:ext uri="{FF2B5EF4-FFF2-40B4-BE49-F238E27FC236}">
                <a16:creationId xmlns:a16="http://schemas.microsoft.com/office/drawing/2014/main" id="{DFAC1651-9FE6-8911-B6D8-CA2CE6BF8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493" y="12789639"/>
            <a:ext cx="6279833" cy="4949439"/>
          </a:xfrm>
          <a:prstGeom prst="rect">
            <a:avLst/>
          </a:prstGeom>
        </p:spPr>
      </p:pic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DC823166-AF45-AC8C-614D-98359C5C76F8}"/>
              </a:ext>
            </a:extLst>
          </p:cNvPr>
          <p:cNvSpPr txBox="1"/>
          <p:nvPr/>
        </p:nvSpPr>
        <p:spPr>
          <a:xfrm>
            <a:off x="18528098" y="12737988"/>
            <a:ext cx="3075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chemeClr val="bg1"/>
                </a:solidFill>
              </a:rPr>
              <a:t>Bulbus</a:t>
            </a:r>
            <a:r>
              <a:rPr lang="hu-HU" sz="3200" dirty="0">
                <a:solidFill>
                  <a:schemeClr val="bg1"/>
                </a:solidFill>
              </a:rPr>
              <a:t> fekély </a:t>
            </a:r>
            <a:r>
              <a:rPr lang="hu-HU" sz="3200" dirty="0" err="1">
                <a:solidFill>
                  <a:schemeClr val="bg1"/>
                </a:solidFill>
              </a:rPr>
              <a:t>FIb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3" name="Kép 112">
            <a:extLst>
              <a:ext uri="{FF2B5EF4-FFF2-40B4-BE49-F238E27FC236}">
                <a16:creationId xmlns:a16="http://schemas.microsoft.com/office/drawing/2014/main" id="{8D8F2362-E520-071E-1026-3ED66603F0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8" t="57628" r="11894" b="22172"/>
          <a:stretch/>
        </p:blipFill>
        <p:spPr>
          <a:xfrm>
            <a:off x="4050250" y="38803968"/>
            <a:ext cx="8593162" cy="1318934"/>
          </a:xfrm>
          <a:prstGeom prst="rect">
            <a:avLst/>
          </a:prstGeom>
        </p:spPr>
      </p:pic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3BC13299-85D6-CA89-A311-C03DEC4E93BE}"/>
              </a:ext>
            </a:extLst>
          </p:cNvPr>
          <p:cNvSpPr txBox="1"/>
          <p:nvPr/>
        </p:nvSpPr>
        <p:spPr>
          <a:xfrm>
            <a:off x="7092706" y="39851794"/>
            <a:ext cx="25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7"/>
              </a:rPr>
              <a:t>www.hpeureg.com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497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37CBAF50B0D99489FF3906A27AF05BB" ma:contentTypeVersion="13" ma:contentTypeDescription="Új dokumentum létrehozása." ma:contentTypeScope="" ma:versionID="e67390286c7effb592f30cf23234e6e4">
  <xsd:schema xmlns:xsd="http://www.w3.org/2001/XMLSchema" xmlns:xs="http://www.w3.org/2001/XMLSchema" xmlns:p="http://schemas.microsoft.com/office/2006/metadata/properties" xmlns:ns2="268bc50b-22e9-418f-8289-f51e4d785e7b" xmlns:ns3="9e0d4ce4-74dc-437a-a97a-8df69e54686f" targetNamespace="http://schemas.microsoft.com/office/2006/metadata/properties" ma:root="true" ma:fieldsID="e7d65757cbe077656936457f65e9c371" ns2:_="" ns3:_="">
    <xsd:import namespace="268bc50b-22e9-418f-8289-f51e4d785e7b"/>
    <xsd:import namespace="9e0d4ce4-74dc-437a-a97a-8df69e546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c50b-22e9-418f-8289-f51e4d785e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épcímkék" ma:readOnly="false" ma:fieldId="{5cf76f15-5ced-4ddc-b409-7134ff3c332f}" ma:taxonomyMulti="true" ma:sspId="da6363bf-5512-4e13-a374-705e0b9b0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4ce4-74dc-437a-a97a-8df69e5468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1c30744-f369-4dc7-9ab6-70e7b47fb0b0}" ma:internalName="TaxCatchAll" ma:showField="CatchAllData" ma:web="9e0d4ce4-74dc-437a-a97a-8df69e546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8D1C9C-76B4-445B-ABC3-082771C00D76}"/>
</file>

<file path=customXml/itemProps2.xml><?xml version="1.0" encoding="utf-8"?>
<ds:datastoreItem xmlns:ds="http://schemas.openxmlformats.org/officeDocument/2006/customXml" ds:itemID="{31E7DB9B-ED37-408A-A3DD-F81B208D28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848</TotalTime>
  <Words>684</Words>
  <Application>Microsoft Office PowerPoint</Application>
  <PresentationFormat>Egyéni</PresentationFormat>
  <Paragraphs>98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8" baseType="lpstr">
      <vt:lpstr>Arial</vt:lpstr>
      <vt:lpstr>BlinkMacSystemFont</vt:lpstr>
      <vt:lpstr>Calibri</vt:lpstr>
      <vt:lpstr>Calibri Light</vt:lpstr>
      <vt:lpstr>Times New Roman</vt:lpstr>
      <vt:lpstr>Trebuchet MS</vt:lpstr>
      <vt:lpstr>Office-téma</vt:lpstr>
      <vt:lpstr>A Helicobacter pylori szerepe a komplikált fekélyek kialakulásában – az azonnali eradikációs protokoll helye a klinikai gyakorlatban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Hetty</dc:creator>
  <cp:lastModifiedBy>Veronika Papp</cp:lastModifiedBy>
  <cp:revision>42</cp:revision>
  <dcterms:created xsi:type="dcterms:W3CDTF">2023-03-24T12:55:18Z</dcterms:created>
  <dcterms:modified xsi:type="dcterms:W3CDTF">2023-05-16T22:08:24Z</dcterms:modified>
</cp:coreProperties>
</file>