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1pPr>
    <a:lvl2pPr marL="439781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2pPr>
    <a:lvl3pPr marL="879561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3pPr>
    <a:lvl4pPr marL="1319342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4pPr>
    <a:lvl5pPr marL="1759123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5pPr>
    <a:lvl6pPr marL="2198903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6pPr>
    <a:lvl7pPr marL="2638684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7pPr>
    <a:lvl8pPr marL="3078465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8pPr>
    <a:lvl9pPr marL="3518245" algn="l" defTabSz="439781" rtl="0" eaLnBrk="1" latinLnBrk="0" hangingPunct="1">
      <a:defRPr sz="17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79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ika" initials="b" lastIdx="1" clrIdx="0">
    <p:extLst>
      <p:ext uri="{19B8F6BF-5375-455C-9EA6-DF929625EA0E}">
        <p15:presenceInfo xmlns:p15="http://schemas.microsoft.com/office/powerpoint/2012/main" userId="barb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6AF00"/>
    <a:srgbClr val="D6A300"/>
    <a:srgbClr val="FF8080"/>
    <a:srgbClr val="FAFBFD"/>
    <a:srgbClr val="F7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0947" autoAdjust="0"/>
  </p:normalViewPr>
  <p:slideViewPr>
    <p:cSldViewPr snapToGrid="0">
      <p:cViewPr>
        <p:scale>
          <a:sx n="50" d="100"/>
          <a:sy n="50" d="100"/>
        </p:scale>
        <p:origin x="-3280" y="-10856"/>
      </p:cViewPr>
      <p:guideLst>
        <p:guide orient="horz" pos="13379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2881E-F7FD-47A4-B8B2-A72838DBE3F2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143000"/>
            <a:ext cx="2197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CA829-5D89-4CFF-8CDA-BE3155312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847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1pPr>
    <a:lvl2pPr marL="439781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2pPr>
    <a:lvl3pPr marL="879561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3pPr>
    <a:lvl4pPr marL="1319342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4pPr>
    <a:lvl5pPr marL="1759123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5pPr>
    <a:lvl6pPr marL="2198903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6pPr>
    <a:lvl7pPr marL="2638684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7pPr>
    <a:lvl8pPr marL="3078465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8pPr>
    <a:lvl9pPr marL="3518245" algn="l" defTabSz="879561" rtl="0" eaLnBrk="1" latinLnBrk="0" hangingPunct="1">
      <a:defRPr sz="11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330450" y="1143000"/>
            <a:ext cx="21971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CA829-5D89-4CFF-8CDA-BE3155312AB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9912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904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587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99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703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031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571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210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939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74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267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11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B054A-B59E-4D0D-93ED-FBDD419FA5DC}" type="datetimeFigureOut">
              <a:rPr lang="hu-HU" smtClean="0"/>
              <a:t>2023. 05. 10.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9637-0ABA-4534-A066-E052D8C9A9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650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2.png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emf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.emf"/><Relationship Id="rId20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jpeg"/><Relationship Id="rId11" Type="http://schemas.openxmlformats.org/officeDocument/2006/relationships/oleObject" Target="../embeddings/oleObject3.bin"/><Relationship Id="rId24" Type="http://schemas.openxmlformats.org/officeDocument/2006/relationships/image" Target="../media/image8.emf"/><Relationship Id="rId5" Type="http://schemas.openxmlformats.org/officeDocument/2006/relationships/image" Target="../media/image10.png"/><Relationship Id="rId15" Type="http://schemas.openxmlformats.org/officeDocument/2006/relationships/oleObject" Target="../embeddings/oleObject5.bin"/><Relationship Id="rId23" Type="http://schemas.openxmlformats.org/officeDocument/2006/relationships/oleObject" Target="../embeddings/oleObject8.bin"/><Relationship Id="rId10" Type="http://schemas.openxmlformats.org/officeDocument/2006/relationships/image" Target="../media/image2.emf"/><Relationship Id="rId19" Type="http://schemas.openxmlformats.org/officeDocument/2006/relationships/oleObject" Target="../embeddings/oleObject7.bin"/><Relationship Id="rId4" Type="http://schemas.openxmlformats.org/officeDocument/2006/relationships/image" Target="../media/image9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emf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Kép 48">
            <a:extLst>
              <a:ext uri="{FF2B5EF4-FFF2-40B4-BE49-F238E27FC236}">
                <a16:creationId xmlns:a16="http://schemas.microsoft.com/office/drawing/2014/main" id="{7837EA56-8A74-4073-8640-0223C51A56C3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0050914" y="29011722"/>
            <a:ext cx="4320000" cy="3420000"/>
          </a:xfrm>
          <a:prstGeom prst="rect">
            <a:avLst/>
          </a:prstGeom>
        </p:spPr>
      </p:pic>
      <p:pic>
        <p:nvPicPr>
          <p:cNvPr id="15" name="Kép 14">
            <a:extLst>
              <a:ext uri="{FF2B5EF4-FFF2-40B4-BE49-F238E27FC236}">
                <a16:creationId xmlns:a16="http://schemas.microsoft.com/office/drawing/2014/main" id="{F7E4E5CE-0A49-4D59-A3FC-6C19CB698B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466" y="1949373"/>
            <a:ext cx="5119504" cy="4521746"/>
          </a:xfrm>
          <a:prstGeom prst="rect">
            <a:avLst/>
          </a:prstGeom>
        </p:spPr>
      </p:pic>
      <p:sp>
        <p:nvSpPr>
          <p:cNvPr id="126" name="Téglalap 125">
            <a:extLst>
              <a:ext uri="{FF2B5EF4-FFF2-40B4-BE49-F238E27FC236}">
                <a16:creationId xmlns:a16="http://schemas.microsoft.com/office/drawing/2014/main" id="{A57AACEE-C50A-498A-A047-23725D9FC03F}"/>
              </a:ext>
            </a:extLst>
          </p:cNvPr>
          <p:cNvSpPr/>
          <p:nvPr/>
        </p:nvSpPr>
        <p:spPr>
          <a:xfrm>
            <a:off x="754780" y="12574346"/>
            <a:ext cx="28712188" cy="16051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 dirty="0"/>
          </a:p>
        </p:txBody>
      </p:sp>
      <p:sp>
        <p:nvSpPr>
          <p:cNvPr id="113" name="Téglalap 112">
            <a:extLst>
              <a:ext uri="{FF2B5EF4-FFF2-40B4-BE49-F238E27FC236}">
                <a16:creationId xmlns:a16="http://schemas.microsoft.com/office/drawing/2014/main" id="{AE728731-1C19-4BF7-A127-AD24DEF55053}"/>
              </a:ext>
            </a:extLst>
          </p:cNvPr>
          <p:cNvSpPr/>
          <p:nvPr/>
        </p:nvSpPr>
        <p:spPr>
          <a:xfrm>
            <a:off x="22801757" y="39289268"/>
            <a:ext cx="6678709" cy="2807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A57AACEE-C50A-498A-A047-23725D9FC03F}"/>
              </a:ext>
            </a:extLst>
          </p:cNvPr>
          <p:cNvSpPr/>
          <p:nvPr/>
        </p:nvSpPr>
        <p:spPr>
          <a:xfrm>
            <a:off x="741527" y="6659305"/>
            <a:ext cx="28723979" cy="51157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 dirty="0"/>
          </a:p>
        </p:txBody>
      </p:sp>
      <p:sp>
        <p:nvSpPr>
          <p:cNvPr id="107" name="Téglalap 106">
            <a:extLst>
              <a:ext uri="{FF2B5EF4-FFF2-40B4-BE49-F238E27FC236}">
                <a16:creationId xmlns:a16="http://schemas.microsoft.com/office/drawing/2014/main" id="{36F21CEB-8409-4DF4-AAF5-95FCB21B9D04}"/>
              </a:ext>
            </a:extLst>
          </p:cNvPr>
          <p:cNvSpPr/>
          <p:nvPr/>
        </p:nvSpPr>
        <p:spPr>
          <a:xfrm>
            <a:off x="766342" y="34918246"/>
            <a:ext cx="28706431" cy="4234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08" name="Téglalap 107">
            <a:extLst>
              <a:ext uri="{FF2B5EF4-FFF2-40B4-BE49-F238E27FC236}">
                <a16:creationId xmlns:a16="http://schemas.microsoft.com/office/drawing/2014/main" id="{5B3D2A7A-4941-4EB4-A867-85FC53D924EC}"/>
              </a:ext>
            </a:extLst>
          </p:cNvPr>
          <p:cNvSpPr/>
          <p:nvPr/>
        </p:nvSpPr>
        <p:spPr>
          <a:xfrm>
            <a:off x="805189" y="34939798"/>
            <a:ext cx="28615292" cy="94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66" name="Szövegdoboz 165">
            <a:extLst>
              <a:ext uri="{FF2B5EF4-FFF2-40B4-BE49-F238E27FC236}">
                <a16:creationId xmlns:a16="http://schemas.microsoft.com/office/drawing/2014/main" id="{EBFB86D5-3656-4FD4-B7D6-A980AABFC01E}"/>
              </a:ext>
            </a:extLst>
          </p:cNvPr>
          <p:cNvSpPr txBox="1"/>
          <p:nvPr/>
        </p:nvSpPr>
        <p:spPr>
          <a:xfrm>
            <a:off x="12275177" y="34947572"/>
            <a:ext cx="559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Konklúzió</a:t>
            </a:r>
          </a:p>
        </p:txBody>
      </p:sp>
      <p:pic>
        <p:nvPicPr>
          <p:cNvPr id="106" name="Picture 2" descr="http://upload.wikimedia.org/wikipedia/commons/thumb/c/cd/Nagyv%C3%A1radt%C3%A9ri_Elm%C3%A9leti_T%C3%B6mb.jpg/220px-Nagyv%C3%A1radt%C3%A9ri_Elm%C3%A9leti_T%C3%B6mb.jpg">
            <a:extLst>
              <a:ext uri="{FF2B5EF4-FFF2-40B4-BE49-F238E27FC236}">
                <a16:creationId xmlns:a16="http://schemas.microsoft.com/office/drawing/2014/main" id="{4B48953F-2479-4CFB-8A2E-F35A859F3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1543" y="1739561"/>
            <a:ext cx="3278938" cy="468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églalap 110">
            <a:extLst>
              <a:ext uri="{FF2B5EF4-FFF2-40B4-BE49-F238E27FC236}">
                <a16:creationId xmlns:a16="http://schemas.microsoft.com/office/drawing/2014/main" id="{001801F1-7AAD-422C-BF08-FF31F0FA850F}"/>
              </a:ext>
            </a:extLst>
          </p:cNvPr>
          <p:cNvSpPr/>
          <p:nvPr/>
        </p:nvSpPr>
        <p:spPr>
          <a:xfrm>
            <a:off x="766340" y="39307866"/>
            <a:ext cx="21739810" cy="27890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12" name="Téglalap 111">
            <a:extLst>
              <a:ext uri="{FF2B5EF4-FFF2-40B4-BE49-F238E27FC236}">
                <a16:creationId xmlns:a16="http://schemas.microsoft.com/office/drawing/2014/main" id="{762FC78C-5BC7-483F-AB09-6A13EECA6098}"/>
              </a:ext>
            </a:extLst>
          </p:cNvPr>
          <p:cNvSpPr/>
          <p:nvPr/>
        </p:nvSpPr>
        <p:spPr>
          <a:xfrm>
            <a:off x="766340" y="39304773"/>
            <a:ext cx="21739810" cy="94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67" name="Szövegdoboz 166">
            <a:extLst>
              <a:ext uri="{FF2B5EF4-FFF2-40B4-BE49-F238E27FC236}">
                <a16:creationId xmlns:a16="http://schemas.microsoft.com/office/drawing/2014/main" id="{0389558D-660E-4292-9E8F-CB0EB8B14B78}"/>
              </a:ext>
            </a:extLst>
          </p:cNvPr>
          <p:cNvSpPr txBox="1"/>
          <p:nvPr/>
        </p:nvSpPr>
        <p:spPr>
          <a:xfrm>
            <a:off x="9475666" y="39289267"/>
            <a:ext cx="4898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Referenciák</a:t>
            </a:r>
          </a:p>
        </p:txBody>
      </p:sp>
      <p:sp>
        <p:nvSpPr>
          <p:cNvPr id="169" name="Szövegdoboz 168">
            <a:extLst>
              <a:ext uri="{FF2B5EF4-FFF2-40B4-BE49-F238E27FC236}">
                <a16:creationId xmlns:a16="http://schemas.microsoft.com/office/drawing/2014/main" id="{B61070B4-47F6-406D-B941-1CA351BB7F1C}"/>
              </a:ext>
            </a:extLst>
          </p:cNvPr>
          <p:cNvSpPr txBox="1"/>
          <p:nvPr/>
        </p:nvSpPr>
        <p:spPr>
          <a:xfrm>
            <a:off x="805189" y="40334804"/>
            <a:ext cx="21700961" cy="175432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Mallick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I. et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Dig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Sci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49, 1359–1377 (2004).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Stallion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A. et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Surg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105, 145–152 (2002).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Bertoni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S. et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Discovery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23, 1416–1425 (2018).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Schildberg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F. A. et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Transplantation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100, 2324–2331 (2016).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Moses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T. et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Leukoc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86, 971–980 (2009).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Watanabe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T. et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Am. J.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Physiol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Gastrointest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Physiol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303, G324-334 (2012). 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Kaplan-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Machilis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B. and Storyk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Klostemeyer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B.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Ann.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Pharmacother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33, 979-988 (1999).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Attuwaybi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B. O.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Surg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118, 53-57 (2004).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Hamdulay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S. S.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Rad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48, 1013-1023 (2010).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Niederberger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E.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FASEB J.  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15, 1622-1624 (2001) 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Niederberger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, E.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J. Pharmacol.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Ther</a:t>
            </a:r>
            <a:r>
              <a:rPr lang="hu-H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304, 1153-1160 (2003).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Walter, M. F.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Atherosclerosis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 177, 235-243 (2004).</a:t>
            </a:r>
          </a:p>
        </p:txBody>
      </p:sp>
      <p:sp>
        <p:nvSpPr>
          <p:cNvPr id="114" name="Téglalap 113">
            <a:extLst>
              <a:ext uri="{FF2B5EF4-FFF2-40B4-BE49-F238E27FC236}">
                <a16:creationId xmlns:a16="http://schemas.microsoft.com/office/drawing/2014/main" id="{C2D9EE5C-1988-4371-BBA8-79BBE37E9B8D}"/>
              </a:ext>
            </a:extLst>
          </p:cNvPr>
          <p:cNvSpPr/>
          <p:nvPr/>
        </p:nvSpPr>
        <p:spPr>
          <a:xfrm>
            <a:off x="22786798" y="39296362"/>
            <a:ext cx="6679426" cy="94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68" name="Szövegdoboz 167">
            <a:extLst>
              <a:ext uri="{FF2B5EF4-FFF2-40B4-BE49-F238E27FC236}">
                <a16:creationId xmlns:a16="http://schemas.microsoft.com/office/drawing/2014/main" id="{1D140DFE-70FF-414C-941B-A481E404F29D}"/>
              </a:ext>
            </a:extLst>
          </p:cNvPr>
          <p:cNvSpPr txBox="1"/>
          <p:nvPr/>
        </p:nvSpPr>
        <p:spPr>
          <a:xfrm>
            <a:off x="22942002" y="39322407"/>
            <a:ext cx="7726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Köszönetnyilvánítás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20F7C114-DB4A-42D2-B517-F55D3E6F4D63}"/>
              </a:ext>
            </a:extLst>
          </p:cNvPr>
          <p:cNvSpPr txBox="1"/>
          <p:nvPr/>
        </p:nvSpPr>
        <p:spPr>
          <a:xfrm>
            <a:off x="22942002" y="40341322"/>
            <a:ext cx="6398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 kísérletet támogatja a Nemzeti Kutatási, Fejlesztési és Innovációs Hivatal Országos Tudományos Kutatási Alapprogramja (NKFI FK </a:t>
            </a:r>
            <a:r>
              <a:rPr lang="hu-HU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138842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F88C56EA-1EB7-47CC-AC1F-263827C8B132}"/>
              </a:ext>
            </a:extLst>
          </p:cNvPr>
          <p:cNvSpPr txBox="1"/>
          <p:nvPr/>
        </p:nvSpPr>
        <p:spPr>
          <a:xfrm>
            <a:off x="883366" y="35922731"/>
            <a:ext cx="28442198" cy="406265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krónikus </a:t>
            </a:r>
            <a:r>
              <a:rPr lang="hu-HU" sz="3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celecoxib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kezelés dózis-</a:t>
            </a:r>
            <a:r>
              <a:rPr lang="hu-HU" sz="3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dependens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módon csökkentette a vékonybélnyálkahártyában 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I/R hatására megemelkedő </a:t>
            </a:r>
            <a:r>
              <a:rPr lang="hu-HU" sz="3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gyulladásos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mediátorok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szintjét, ez alapján krónikus alkalmazása </a:t>
            </a:r>
            <a:r>
              <a:rPr lang="hu-HU" sz="3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protektív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hatású modellünkben.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Eddigi kísérleti eredményeink alapján a </a:t>
            </a:r>
            <a:r>
              <a:rPr lang="hu-HU" sz="3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rofecoxib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krónikus alkalmazása kevésbé mérsékli az I/R-t követő </a:t>
            </a:r>
            <a:r>
              <a:rPr lang="hu-HU" sz="3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intesztinális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3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gyulladásos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faktorok emelkedését.</a:t>
            </a:r>
            <a:endParaRPr lang="hu-HU" sz="3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két szelektív COX-2 gátló vegyület eltérő hatékonysága mögött fennálló okok kiderítésére további vizsgálatok szükségesek. Lehetséges magyarázatként szolgálhat eltérő COX-</a:t>
            </a:r>
            <a:r>
              <a:rPr lang="hu-HU" sz="3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izotípus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szelektivitásuk </a:t>
            </a:r>
            <a:r>
              <a:rPr lang="hu-HU" sz="3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7], valamint irodalmi adatok alapján eltérő non-COX-</a:t>
            </a:r>
            <a:r>
              <a:rPr lang="hu-HU" sz="3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dependens</a:t>
            </a:r>
            <a:r>
              <a:rPr lang="hu-HU" sz="3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hatásaik magasabb dózisok alkalmazása esetén [8, 9, 10, 11, 12].</a:t>
            </a:r>
          </a:p>
          <a:p>
            <a:pPr algn="just"/>
            <a:endParaRPr lang="hu-H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56188" y="188788"/>
            <a:ext cx="28723980" cy="161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Krónikus </a:t>
            </a:r>
            <a:r>
              <a:rPr lang="hu-HU" sz="4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celecoxib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kezelés csökkenti a </a:t>
            </a:r>
            <a:r>
              <a:rPr lang="hu-HU" sz="4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mesenteriális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4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iszkémia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hu-HU" sz="4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reperfúzió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során kialakuló vékonybélkárosodást patkányban, míg a </a:t>
            </a:r>
            <a:r>
              <a:rPr lang="hu-HU" sz="4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rofecoxib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nem befolyásolja azt</a:t>
            </a:r>
            <a:endParaRPr lang="hu-HU" sz="48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5528578" y="2520768"/>
            <a:ext cx="20634230" cy="349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László Szilvia B.</a:t>
            </a:r>
            <a:r>
              <a:rPr lang="en-US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10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4107" dirty="0" err="1">
                <a:latin typeface="Arial" panose="020B0604020202020204" pitchFamily="34" charset="0"/>
                <a:cs typeface="Arial" panose="020B0604020202020204" pitchFamily="34" charset="0"/>
              </a:rPr>
              <a:t>Hutka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 Barbara</a:t>
            </a:r>
            <a:r>
              <a:rPr lang="en-US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1800" i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4800" i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</a:t>
            </a:r>
            <a:r>
              <a:rPr lang="hu-HU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10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Hegyes Tamás</a:t>
            </a:r>
            <a:r>
              <a:rPr lang="hu-HU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, Tóth András S.</a:t>
            </a:r>
            <a:r>
              <a:rPr lang="hu-HU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4107" dirty="0" err="1">
                <a:latin typeface="Arial" panose="020B0604020202020204" pitchFamily="34" charset="0"/>
                <a:cs typeface="Arial" panose="020B0604020202020204" pitchFamily="34" charset="0"/>
              </a:rPr>
              <a:t>Gyires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 Klára</a:t>
            </a:r>
            <a:r>
              <a:rPr lang="hu-HU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10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7" dirty="0" err="1">
                <a:latin typeface="Arial" panose="020B0604020202020204" pitchFamily="34" charset="0"/>
                <a:cs typeface="Arial" panose="020B0604020202020204" pitchFamily="34" charset="0"/>
              </a:rPr>
              <a:t>Zádori</a:t>
            </a:r>
            <a:r>
              <a:rPr lang="hu-HU" sz="4107" dirty="0">
                <a:latin typeface="Arial" panose="020B0604020202020204" pitchFamily="34" charset="0"/>
                <a:cs typeface="Arial" panose="020B0604020202020204" pitchFamily="34" charset="0"/>
              </a:rPr>
              <a:t> Zoltán S.</a:t>
            </a:r>
            <a:r>
              <a:rPr lang="en-US" sz="4107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hu-HU" sz="298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3200" i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hu-H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Farmakológiai és </a:t>
            </a:r>
            <a:r>
              <a:rPr lang="hu-H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Farmakoterápiás</a:t>
            </a:r>
            <a:r>
              <a:rPr lang="hu-H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Intézet, Semmelweis Egyetem, Budapest</a:t>
            </a:r>
            <a:endParaRPr lang="hu-H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3200" i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hu-H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Információs Technológiai és </a:t>
            </a:r>
            <a:r>
              <a:rPr lang="hu-HU" sz="32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Bionikai</a:t>
            </a:r>
            <a:r>
              <a:rPr lang="hu-H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Kar, Pázmány Péter Katolikus Egyetem, Budapest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4400" i="1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</a:t>
            </a:r>
            <a:r>
              <a:rPr lang="hu-HU" sz="3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Jelen munkahely: Farmakológiai és Gyógyszerbiztonsági Kutatás, Richter Gedeon Nyrt., Budapest</a:t>
            </a:r>
            <a:endParaRPr lang="hu-HU" sz="33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Szövegdoboz 184"/>
          <p:cNvSpPr txBox="1"/>
          <p:nvPr/>
        </p:nvSpPr>
        <p:spPr>
          <a:xfrm>
            <a:off x="893210" y="7909272"/>
            <a:ext cx="28355034" cy="4202241"/>
          </a:xfrm>
          <a:prstGeom prst="rect">
            <a:avLst/>
          </a:prstGeom>
          <a:noFill/>
        </p:spPr>
        <p:txBody>
          <a:bodyPr wrap="square" numCol="1" spcCol="540000" rtlCol="0" anchor="t">
            <a:spAutoFit/>
          </a:bodyPr>
          <a:lstStyle/>
          <a:p>
            <a:pPr algn="just"/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felső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mesenteriális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artéria (SMA) okklúziója során kiterjedt vékonybél-nyálkahártyakárosodás alakul ki, melynek során nagy mennyiségben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gyulladásos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mediátorok,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citokinek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és reaktív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oxigénygyökök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szabadulnak fel [1]. Továbbá a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mukóza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barrier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funkciójának károsodása révén bakteriális transzlokáció alakulhat ki, mely elősegítheti a szepszis, szeptikus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shock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és a többszervi elégtelenség kialakulását [2]. Ezeket összegezve a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mesenteriális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iszkémia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mortalitása még ma is igen magas [3]. Kezelése az elzárt ér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rekanalizációja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valamint az elhalt bélterület eltávolítása. </a:t>
            </a:r>
          </a:p>
          <a:p>
            <a:pPr algn="just"/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Jelenleg nem áll rendelkezésre olyan terápiá</a:t>
            </a:r>
            <a:r>
              <a:rPr lang="hu-HU" sz="3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 alkalmazott 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vegyület, mely csökkentené a vékonybél nyálkahártyában kialakuló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iszkémia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reperfúziós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(I/R) károsodást. A szelektív ciklooxigenáz-2 (COX-2) gátlók szerepe a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mesenteriális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I/R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patomechanizmusa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során még nem tisztázott. Néhány irodalmi adat alapján a vékonybélen I/R hatsására kialakuló nyálkahártyakárosodással szemben a szelektív COX-2 gátlók akut alkalmazása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protektív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hatású [4, 5]. Viszont más adatok arra utalnak, hogy COX-2 </a:t>
            </a:r>
            <a:r>
              <a:rPr lang="hu-HU" sz="3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génjének kiütése 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egerekben súlyosbította az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intesztinális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I/R károsodást [6]. </a:t>
            </a:r>
          </a:p>
          <a:p>
            <a:pPr algn="just"/>
            <a:endParaRPr lang="hu-HU" sz="27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Szövegdoboz 84"/>
          <p:cNvSpPr txBox="1"/>
          <p:nvPr/>
        </p:nvSpPr>
        <p:spPr>
          <a:xfrm>
            <a:off x="16074342" y="19275269"/>
            <a:ext cx="303260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1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109" name="Szövegdoboz 108">
            <a:extLst>
              <a:ext uri="{FF2B5EF4-FFF2-40B4-BE49-F238E27FC236}">
                <a16:creationId xmlns:a16="http://schemas.microsoft.com/office/drawing/2014/main" id="{ADD561ED-C7B7-46CF-830D-6657700D4649}"/>
              </a:ext>
            </a:extLst>
          </p:cNvPr>
          <p:cNvSpPr txBox="1"/>
          <p:nvPr/>
        </p:nvSpPr>
        <p:spPr>
          <a:xfrm>
            <a:off x="976727" y="27848378"/>
            <a:ext cx="28348837" cy="584775"/>
          </a:xfrm>
          <a:prstGeom prst="rect">
            <a:avLst/>
          </a:prstGeom>
          <a:noFill/>
        </p:spPr>
        <p:txBody>
          <a:bodyPr wrap="square" numCol="1" spcCol="504000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II. Krónikus </a:t>
            </a:r>
            <a:r>
              <a:rPr lang="hu-H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rofecoxib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-kezelés nem mérsékelte az I/R által előidézett </a:t>
            </a:r>
            <a:r>
              <a:rPr lang="hu-H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gyulladásos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 faktorok emelkedését.</a:t>
            </a:r>
          </a:p>
        </p:txBody>
      </p:sp>
      <p:sp>
        <p:nvSpPr>
          <p:cNvPr id="117" name="Szövegdoboz 116"/>
          <p:cNvSpPr txBox="1"/>
          <p:nvPr/>
        </p:nvSpPr>
        <p:spPr>
          <a:xfrm>
            <a:off x="13642619" y="21273616"/>
            <a:ext cx="124801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4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119" name="Szövegdoboz 118"/>
          <p:cNvSpPr txBox="1"/>
          <p:nvPr/>
        </p:nvSpPr>
        <p:spPr>
          <a:xfrm flipH="1">
            <a:off x="13954780" y="20654343"/>
            <a:ext cx="558577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16" name="Szövegdoboz 215">
            <a:extLst>
              <a:ext uri="{FF2B5EF4-FFF2-40B4-BE49-F238E27FC236}">
                <a16:creationId xmlns:a16="http://schemas.microsoft.com/office/drawing/2014/main" id="{ADD561ED-C7B7-46CF-830D-6657700D4649}"/>
              </a:ext>
            </a:extLst>
          </p:cNvPr>
          <p:cNvSpPr txBox="1"/>
          <p:nvPr/>
        </p:nvSpPr>
        <p:spPr>
          <a:xfrm>
            <a:off x="976727" y="21206455"/>
            <a:ext cx="28527176" cy="584775"/>
          </a:xfrm>
          <a:prstGeom prst="rect">
            <a:avLst/>
          </a:prstGeom>
          <a:noFill/>
        </p:spPr>
        <p:txBody>
          <a:bodyPr wrap="square" numCol="1" spcCol="504000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I. Krónikus </a:t>
            </a:r>
            <a:r>
              <a:rPr lang="hu-H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celecoxib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-kezelés dózis-</a:t>
            </a:r>
            <a:r>
              <a:rPr lang="hu-H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dependens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 módon csökkentette a </a:t>
            </a:r>
            <a:r>
              <a:rPr lang="hu-H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gyulladásos</a:t>
            </a:r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 mediátorok szintjét</a:t>
            </a:r>
          </a:p>
        </p:txBody>
      </p:sp>
      <p:sp>
        <p:nvSpPr>
          <p:cNvPr id="226" name="Téglalap 225"/>
          <p:cNvSpPr/>
          <p:nvPr/>
        </p:nvSpPr>
        <p:spPr>
          <a:xfrm>
            <a:off x="19245013" y="26739836"/>
            <a:ext cx="142954" cy="523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48" name="Téglalap 147"/>
          <p:cNvSpPr/>
          <p:nvPr/>
        </p:nvSpPr>
        <p:spPr>
          <a:xfrm>
            <a:off x="19024769" y="27004423"/>
            <a:ext cx="142954" cy="523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79" name="Szövegdoboz 178"/>
          <p:cNvSpPr txBox="1"/>
          <p:nvPr/>
        </p:nvSpPr>
        <p:spPr>
          <a:xfrm>
            <a:off x="1118936" y="25580863"/>
            <a:ext cx="27832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Az oszlopok az átlag + SEM értéket jelölik.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 az egyes állatok adatpontját ábrázolják n=4-6/csoport; </a:t>
            </a:r>
            <a:r>
              <a:rPr lang="hu-HU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×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p&lt;0.05,</a:t>
            </a:r>
            <a:r>
              <a:rPr lang="hu-HU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 ×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 p&lt;0.01, </a:t>
            </a:r>
            <a:r>
              <a:rPr lang="hu-HU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× × ×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p&lt;0.001; két-utas ANOVA, </a:t>
            </a:r>
            <a:r>
              <a:rPr lang="hu-H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Fisher’s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 LSD post hoc teszt</a:t>
            </a:r>
          </a:p>
        </p:txBody>
      </p:sp>
      <p:sp>
        <p:nvSpPr>
          <p:cNvPr id="140" name="Szövegdoboz 139">
            <a:extLst>
              <a:ext uri="{FF2B5EF4-FFF2-40B4-BE49-F238E27FC236}">
                <a16:creationId xmlns:a16="http://schemas.microsoft.com/office/drawing/2014/main" id="{F0CF9A86-F420-4447-86F5-B5DCFAE12876}"/>
              </a:ext>
            </a:extLst>
          </p:cNvPr>
          <p:cNvSpPr txBox="1"/>
          <p:nvPr/>
        </p:nvSpPr>
        <p:spPr>
          <a:xfrm>
            <a:off x="854703" y="15617781"/>
            <a:ext cx="14424711" cy="4008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Hím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Wistar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patkányokat (220-350 g) kezeltünk hét napon keresztül napi egyszer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intragasztrikusan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szelektív COX-2 gátló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celecoxib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(CEL) és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rofecoxib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(ROF) két különböző dózisával (CEL: 10, 10 mg/kg; ROF: 5, 50 mg/kg). A kontroll állatok oldószert (1%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hidroxi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-etil-cellulóz) kaptak. 8. napon az állatok </a:t>
            </a:r>
            <a:r>
              <a:rPr lang="hu-HU" sz="3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SMA-ját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 percig leszorítottuk, ezt pedig 120 perces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reperfúzió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követte. Mindkét kísérletben az állatokat a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reperfúziót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követően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termináltuk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vékonybélmintákat tettünk el hisztológiára, molekuláris biológiai módszerekkel (Western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blot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hu-HU" sz="3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qRT</a:t>
            </a:r>
            <a:r>
              <a:rPr lang="hu-HU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-PCR) történő analízisre.</a:t>
            </a:r>
          </a:p>
        </p:txBody>
      </p:sp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F02F622F-5178-4B92-84A4-B4DB69A49C01}"/>
              </a:ext>
            </a:extLst>
          </p:cNvPr>
          <p:cNvGrpSpPr/>
          <p:nvPr/>
        </p:nvGrpSpPr>
        <p:grpSpPr>
          <a:xfrm>
            <a:off x="754780" y="11911024"/>
            <a:ext cx="28712188" cy="2190111"/>
            <a:chOff x="753319" y="12520357"/>
            <a:chExt cx="28712188" cy="2190111"/>
          </a:xfrm>
        </p:grpSpPr>
        <p:sp>
          <p:nvSpPr>
            <p:cNvPr id="123" name="Téglalap 122">
              <a:extLst>
                <a:ext uri="{FF2B5EF4-FFF2-40B4-BE49-F238E27FC236}">
                  <a16:creationId xmlns:a16="http://schemas.microsoft.com/office/drawing/2014/main" id="{6074B838-AE61-4C34-BF05-C4CC983EE833}"/>
                </a:ext>
              </a:extLst>
            </p:cNvPr>
            <p:cNvSpPr/>
            <p:nvPr/>
          </p:nvSpPr>
          <p:spPr>
            <a:xfrm>
              <a:off x="753319" y="12527758"/>
              <a:ext cx="28712188" cy="9408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616" dirty="0"/>
            </a:p>
          </p:txBody>
        </p:sp>
        <p:sp>
          <p:nvSpPr>
            <p:cNvPr id="125" name="Szövegdoboz 124">
              <a:extLst>
                <a:ext uri="{FF2B5EF4-FFF2-40B4-BE49-F238E27FC236}">
                  <a16:creationId xmlns:a16="http://schemas.microsoft.com/office/drawing/2014/main" id="{46752D3C-52E1-405F-9D0D-15D5414D3A8B}"/>
                </a:ext>
              </a:extLst>
            </p:cNvPr>
            <p:cNvSpPr txBox="1"/>
            <p:nvPr/>
          </p:nvSpPr>
          <p:spPr>
            <a:xfrm>
              <a:off x="12576294" y="12520357"/>
              <a:ext cx="532511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56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Célkitűzések</a:t>
              </a:r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941203" y="13694805"/>
              <a:ext cx="283335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hu-HU" sz="3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Kísérleteink során arra voltunk kíváncsiak, hogy a szelektív COX-2 gátlók krónikus alkalmazása milyen hatással van vékonybél I/R-ban kialakuló nyálkahártyakárosodásra patkányban. </a:t>
              </a:r>
              <a:endParaRPr lang="hu-HU" sz="3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4" name="Szövegdoboz 163"/>
          <p:cNvSpPr txBox="1"/>
          <p:nvPr/>
        </p:nvSpPr>
        <p:spPr>
          <a:xfrm>
            <a:off x="5051630" y="21900203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2/A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181" name="Szövegdoboz 180"/>
          <p:cNvSpPr txBox="1"/>
          <p:nvPr/>
        </p:nvSpPr>
        <p:spPr>
          <a:xfrm>
            <a:off x="9646220" y="21907663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2/B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206" name="Szövegdoboz 205"/>
          <p:cNvSpPr txBox="1"/>
          <p:nvPr/>
        </p:nvSpPr>
        <p:spPr>
          <a:xfrm>
            <a:off x="1154527" y="26224231"/>
            <a:ext cx="27832465" cy="1477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Krónikus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celecoxib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kezelés dózis-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dependens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módon csökkentette a vékonybélben több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gyulladásos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fehérje: a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myeloperoxidáz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(MPO; 2/A ábra), COX-2 (2/B ábra), interleukin-1b (IL-1b, 2/C ábra), valamint a pentraxin-3 (PTX3, 2/D ábra) szintjét. A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tight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junction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protein, claudin-1 I/R hatására bekövetkező csökkenését a 100 mg/kg dózisú krónikus,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celecoxib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-adagolás mérsékelte (2/E ábra). </a:t>
            </a:r>
          </a:p>
        </p:txBody>
      </p:sp>
      <p:sp>
        <p:nvSpPr>
          <p:cNvPr id="232" name="Téglalap 231">
            <a:extLst>
              <a:ext uri="{FF2B5EF4-FFF2-40B4-BE49-F238E27FC236}">
                <a16:creationId xmlns:a16="http://schemas.microsoft.com/office/drawing/2014/main" id="{A57AACEE-C50A-498A-A047-23725D9FC03F}"/>
              </a:ext>
            </a:extLst>
          </p:cNvPr>
          <p:cNvSpPr/>
          <p:nvPr/>
        </p:nvSpPr>
        <p:spPr>
          <a:xfrm>
            <a:off x="753318" y="33083"/>
            <a:ext cx="28709317" cy="640674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 dirty="0"/>
          </a:p>
        </p:txBody>
      </p:sp>
      <p:sp>
        <p:nvSpPr>
          <p:cNvPr id="12" name="Téglalap 11"/>
          <p:cNvSpPr/>
          <p:nvPr/>
        </p:nvSpPr>
        <p:spPr>
          <a:xfrm>
            <a:off x="5341464" y="31151759"/>
            <a:ext cx="639626" cy="134690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>
            <a:extLst>
              <a:ext uri="{FF2B5EF4-FFF2-40B4-BE49-F238E27FC236}">
                <a16:creationId xmlns:a16="http://schemas.microsoft.com/office/drawing/2014/main" id="{7786CF48-2813-4D9E-835B-A56FFDD1E29B}"/>
              </a:ext>
            </a:extLst>
          </p:cNvPr>
          <p:cNvSpPr/>
          <p:nvPr/>
        </p:nvSpPr>
        <p:spPr>
          <a:xfrm>
            <a:off x="787606" y="20121006"/>
            <a:ext cx="28679362" cy="145539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8" name="Téglalap 97">
            <a:extLst>
              <a:ext uri="{FF2B5EF4-FFF2-40B4-BE49-F238E27FC236}">
                <a16:creationId xmlns:a16="http://schemas.microsoft.com/office/drawing/2014/main" id="{E02DB660-4701-4AC3-B009-FF536EFE5977}"/>
              </a:ext>
            </a:extLst>
          </p:cNvPr>
          <p:cNvSpPr/>
          <p:nvPr/>
        </p:nvSpPr>
        <p:spPr>
          <a:xfrm>
            <a:off x="766341" y="14354595"/>
            <a:ext cx="28737562" cy="965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5652811-8BC5-4133-AB03-A4508F73B73A}"/>
              </a:ext>
            </a:extLst>
          </p:cNvPr>
          <p:cNvSpPr txBox="1"/>
          <p:nvPr/>
        </p:nvSpPr>
        <p:spPr>
          <a:xfrm>
            <a:off x="13178638" y="14398929"/>
            <a:ext cx="3713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Módszerek</a:t>
            </a:r>
          </a:p>
        </p:txBody>
      </p:sp>
      <p:sp>
        <p:nvSpPr>
          <p:cNvPr id="77" name="Téglalap 76">
            <a:extLst>
              <a:ext uri="{FF2B5EF4-FFF2-40B4-BE49-F238E27FC236}">
                <a16:creationId xmlns:a16="http://schemas.microsoft.com/office/drawing/2014/main" id="{7CDBBC03-D178-4A85-963F-19B260F8FE07}"/>
              </a:ext>
            </a:extLst>
          </p:cNvPr>
          <p:cNvSpPr/>
          <p:nvPr/>
        </p:nvSpPr>
        <p:spPr>
          <a:xfrm>
            <a:off x="746709" y="6661409"/>
            <a:ext cx="28713655" cy="965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78" name="Szövegdoboz 77">
            <a:extLst>
              <a:ext uri="{FF2B5EF4-FFF2-40B4-BE49-F238E27FC236}">
                <a16:creationId xmlns:a16="http://schemas.microsoft.com/office/drawing/2014/main" id="{AF279553-E751-45ED-A97D-C259C0B516A2}"/>
              </a:ext>
            </a:extLst>
          </p:cNvPr>
          <p:cNvSpPr txBox="1"/>
          <p:nvPr/>
        </p:nvSpPr>
        <p:spPr>
          <a:xfrm>
            <a:off x="12802067" y="6619777"/>
            <a:ext cx="53251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Bevezetés</a:t>
            </a:r>
          </a:p>
        </p:txBody>
      </p:sp>
      <p:sp>
        <p:nvSpPr>
          <p:cNvPr id="133" name="Téglalap 132">
            <a:extLst>
              <a:ext uri="{FF2B5EF4-FFF2-40B4-BE49-F238E27FC236}">
                <a16:creationId xmlns:a16="http://schemas.microsoft.com/office/drawing/2014/main" id="{5B6258FE-2315-4795-9D14-7228642D81A0}"/>
              </a:ext>
            </a:extLst>
          </p:cNvPr>
          <p:cNvSpPr/>
          <p:nvPr/>
        </p:nvSpPr>
        <p:spPr>
          <a:xfrm>
            <a:off x="736385" y="14341542"/>
            <a:ext cx="28767518" cy="559407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sz="1616" dirty="0"/>
          </a:p>
        </p:txBody>
      </p:sp>
      <p:sp>
        <p:nvSpPr>
          <p:cNvPr id="5" name="Szövegdoboz 4"/>
          <p:cNvSpPr txBox="1"/>
          <p:nvPr/>
        </p:nvSpPr>
        <p:spPr>
          <a:xfrm>
            <a:off x="20623667" y="15359903"/>
            <a:ext cx="5141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1 ábra. Kísérleti protokoll</a:t>
            </a:r>
          </a:p>
        </p:txBody>
      </p:sp>
      <p:graphicFrame>
        <p:nvGraphicFramePr>
          <p:cNvPr id="25" name="Objektum 24">
            <a:extLst>
              <a:ext uri="{FF2B5EF4-FFF2-40B4-BE49-F238E27FC236}">
                <a16:creationId xmlns:a16="http://schemas.microsoft.com/office/drawing/2014/main" id="{C54C6C2E-D16C-4368-A291-274EF5A176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63636"/>
              </p:ext>
            </p:extLst>
          </p:nvPr>
        </p:nvGraphicFramePr>
        <p:xfrm>
          <a:off x="10561757" y="29129537"/>
          <a:ext cx="4320000" cy="34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9" name="Prism 8" r:id="rId7" imgW="3747572" imgH="2530051" progId="Prism8.Document">
                  <p:embed/>
                </p:oleObj>
              </mc:Choice>
              <mc:Fallback>
                <p:oleObj name="Prism 8" r:id="rId7" imgW="3747572" imgH="2530051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561757" y="29129537"/>
                        <a:ext cx="4320000" cy="34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ktum 27">
            <a:extLst>
              <a:ext uri="{FF2B5EF4-FFF2-40B4-BE49-F238E27FC236}">
                <a16:creationId xmlns:a16="http://schemas.microsoft.com/office/drawing/2014/main" id="{3C36A609-1C66-4F82-B5EC-5E22AF6983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413497"/>
              </p:ext>
            </p:extLst>
          </p:nvPr>
        </p:nvGraphicFramePr>
        <p:xfrm>
          <a:off x="15194217" y="29134158"/>
          <a:ext cx="4320000" cy="34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0" name="Prism 8" r:id="rId9" imgW="3639171" imgH="2508808" progId="Prism8.Document">
                  <p:embed/>
                </p:oleObj>
              </mc:Choice>
              <mc:Fallback>
                <p:oleObj name="Prism 8" r:id="rId9" imgW="3639171" imgH="250880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194217" y="29134158"/>
                        <a:ext cx="4320000" cy="34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ktum 33">
            <a:extLst>
              <a:ext uri="{FF2B5EF4-FFF2-40B4-BE49-F238E27FC236}">
                <a16:creationId xmlns:a16="http://schemas.microsoft.com/office/drawing/2014/main" id="{41BD6F8F-41B6-48E0-998F-5CCA9EDC71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065259"/>
              </p:ext>
            </p:extLst>
          </p:nvPr>
        </p:nvGraphicFramePr>
        <p:xfrm>
          <a:off x="3566770" y="22298468"/>
          <a:ext cx="4320000" cy="34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1" name="Prism 8" r:id="rId11" imgW="3749013" imgH="3197939" progId="Prism8.Document">
                  <p:embed/>
                </p:oleObj>
              </mc:Choice>
              <mc:Fallback>
                <p:oleObj name="Prism 8" r:id="rId11" imgW="3749013" imgH="31979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66770" y="22298468"/>
                        <a:ext cx="4320000" cy="34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ktum 34">
            <a:extLst>
              <a:ext uri="{FF2B5EF4-FFF2-40B4-BE49-F238E27FC236}">
                <a16:creationId xmlns:a16="http://schemas.microsoft.com/office/drawing/2014/main" id="{AF6F2C19-85D7-43F1-991F-E6E9873D58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103446"/>
              </p:ext>
            </p:extLst>
          </p:nvPr>
        </p:nvGraphicFramePr>
        <p:xfrm>
          <a:off x="22359381" y="22323227"/>
          <a:ext cx="4320000" cy="34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2" name="Prism 8" r:id="rId13" imgW="3750453" imgH="2508808" progId="Prism8.Document">
                  <p:embed/>
                </p:oleObj>
              </mc:Choice>
              <mc:Fallback>
                <p:oleObj name="Prism 8" r:id="rId13" imgW="3750453" imgH="2508808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359381" y="22323227"/>
                        <a:ext cx="4320000" cy="34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>
            <a:extLst>
              <a:ext uri="{FF2B5EF4-FFF2-40B4-BE49-F238E27FC236}">
                <a16:creationId xmlns:a16="http://schemas.microsoft.com/office/drawing/2014/main" id="{E6E7DC21-2DC2-490B-9E2F-9CFCD96A95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824227"/>
              </p:ext>
            </p:extLst>
          </p:nvPr>
        </p:nvGraphicFramePr>
        <p:xfrm>
          <a:off x="12686857" y="22344358"/>
          <a:ext cx="4320000" cy="3392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3" name="Prism 8" r:id="rId15" imgW="3747572" imgH="2723757" progId="Prism8.Document">
                  <p:embed/>
                </p:oleObj>
              </mc:Choice>
              <mc:Fallback>
                <p:oleObj name="Prism 8" r:id="rId15" imgW="3747572" imgH="272375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686857" y="22344358"/>
                        <a:ext cx="4320000" cy="33920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Szövegdoboz 95">
            <a:extLst>
              <a:ext uri="{FF2B5EF4-FFF2-40B4-BE49-F238E27FC236}">
                <a16:creationId xmlns:a16="http://schemas.microsoft.com/office/drawing/2014/main" id="{072FF695-622C-46B4-8EC9-46BC7130E1F2}"/>
              </a:ext>
            </a:extLst>
          </p:cNvPr>
          <p:cNvSpPr txBox="1"/>
          <p:nvPr/>
        </p:nvSpPr>
        <p:spPr>
          <a:xfrm>
            <a:off x="14373944" y="21920231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2/C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97" name="Szövegdoboz 96">
            <a:extLst>
              <a:ext uri="{FF2B5EF4-FFF2-40B4-BE49-F238E27FC236}">
                <a16:creationId xmlns:a16="http://schemas.microsoft.com/office/drawing/2014/main" id="{2B963C30-FCB3-46BE-A45D-FC6E63333ACC}"/>
              </a:ext>
            </a:extLst>
          </p:cNvPr>
          <p:cNvSpPr txBox="1"/>
          <p:nvPr/>
        </p:nvSpPr>
        <p:spPr>
          <a:xfrm>
            <a:off x="19224395" y="21909598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2/D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99" name="Szövegdoboz 98">
            <a:extLst>
              <a:ext uri="{FF2B5EF4-FFF2-40B4-BE49-F238E27FC236}">
                <a16:creationId xmlns:a16="http://schemas.microsoft.com/office/drawing/2014/main" id="{91BD3F2F-8D9B-44AB-9006-8D582EB77A93}"/>
              </a:ext>
            </a:extLst>
          </p:cNvPr>
          <p:cNvSpPr txBox="1"/>
          <p:nvPr/>
        </p:nvSpPr>
        <p:spPr>
          <a:xfrm>
            <a:off x="24153702" y="21928928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2/E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95" name="Téglalap 94">
            <a:extLst>
              <a:ext uri="{FF2B5EF4-FFF2-40B4-BE49-F238E27FC236}">
                <a16:creationId xmlns:a16="http://schemas.microsoft.com/office/drawing/2014/main" id="{809D9511-88ED-465D-950D-BA40D6B7A1FE}"/>
              </a:ext>
            </a:extLst>
          </p:cNvPr>
          <p:cNvSpPr/>
          <p:nvPr/>
        </p:nvSpPr>
        <p:spPr>
          <a:xfrm>
            <a:off x="762792" y="20111173"/>
            <a:ext cx="28713655" cy="965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16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0E92193D-FB70-4AA3-A952-D24819D9D5AF}"/>
              </a:ext>
            </a:extLst>
          </p:cNvPr>
          <p:cNvSpPr txBox="1"/>
          <p:nvPr/>
        </p:nvSpPr>
        <p:spPr>
          <a:xfrm>
            <a:off x="12732251" y="20200492"/>
            <a:ext cx="4605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Eredmények</a:t>
            </a:r>
          </a:p>
        </p:txBody>
      </p:sp>
      <p:sp>
        <p:nvSpPr>
          <p:cNvPr id="101" name="Szövegdoboz 100">
            <a:extLst>
              <a:ext uri="{FF2B5EF4-FFF2-40B4-BE49-F238E27FC236}">
                <a16:creationId xmlns:a16="http://schemas.microsoft.com/office/drawing/2014/main" id="{AAEAF415-7584-4ABA-AA30-3401AAEEDDE4}"/>
              </a:ext>
            </a:extLst>
          </p:cNvPr>
          <p:cNvSpPr txBox="1"/>
          <p:nvPr/>
        </p:nvSpPr>
        <p:spPr>
          <a:xfrm>
            <a:off x="7435772" y="28587740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3/A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102" name="Szövegdoboz 101">
            <a:extLst>
              <a:ext uri="{FF2B5EF4-FFF2-40B4-BE49-F238E27FC236}">
                <a16:creationId xmlns:a16="http://schemas.microsoft.com/office/drawing/2014/main" id="{182A5C2F-EAD4-45F8-9682-F0F1B3F3CB46}"/>
              </a:ext>
            </a:extLst>
          </p:cNvPr>
          <p:cNvSpPr txBox="1"/>
          <p:nvPr/>
        </p:nvSpPr>
        <p:spPr>
          <a:xfrm>
            <a:off x="12072784" y="28570701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3/B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103" name="Szövegdoboz 102">
            <a:extLst>
              <a:ext uri="{FF2B5EF4-FFF2-40B4-BE49-F238E27FC236}">
                <a16:creationId xmlns:a16="http://schemas.microsoft.com/office/drawing/2014/main" id="{DCCA2E63-A1CD-4E22-933D-65DA5828E3F8}"/>
              </a:ext>
            </a:extLst>
          </p:cNvPr>
          <p:cNvSpPr txBox="1"/>
          <p:nvPr/>
        </p:nvSpPr>
        <p:spPr>
          <a:xfrm>
            <a:off x="16904228" y="28586874"/>
            <a:ext cx="770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3/C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sp>
        <p:nvSpPr>
          <p:cNvPr id="104" name="Szövegdoboz 103">
            <a:extLst>
              <a:ext uri="{FF2B5EF4-FFF2-40B4-BE49-F238E27FC236}">
                <a16:creationId xmlns:a16="http://schemas.microsoft.com/office/drawing/2014/main" id="{5732B848-6CAD-4B32-BF01-70A9F7B203D1}"/>
              </a:ext>
            </a:extLst>
          </p:cNvPr>
          <p:cNvSpPr txBox="1"/>
          <p:nvPr/>
        </p:nvSpPr>
        <p:spPr>
          <a:xfrm>
            <a:off x="21585303" y="28558823"/>
            <a:ext cx="92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3/D</a:t>
            </a:r>
            <a:endParaRPr lang="hu-HU" sz="2400" b="1" dirty="0">
              <a:latin typeface="Garamond" panose="02020404030301010803" pitchFamily="18" charset="0"/>
            </a:endParaRPr>
          </a:p>
        </p:txBody>
      </p:sp>
      <p:graphicFrame>
        <p:nvGraphicFramePr>
          <p:cNvPr id="38" name="Objektum 37">
            <a:extLst>
              <a:ext uri="{FF2B5EF4-FFF2-40B4-BE49-F238E27FC236}">
                <a16:creationId xmlns:a16="http://schemas.microsoft.com/office/drawing/2014/main" id="{2AECBC5D-BAD8-44FB-8A9D-44E85B192A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0726613"/>
              </p:ext>
            </p:extLst>
          </p:nvPr>
        </p:nvGraphicFramePr>
        <p:xfrm>
          <a:off x="6104999" y="28969033"/>
          <a:ext cx="4320000" cy="34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4" name="Prism 8" r:id="rId17" imgW="3642052" imgH="3303072" progId="Prism8.Document">
                  <p:embed/>
                </p:oleObj>
              </mc:Choice>
              <mc:Fallback>
                <p:oleObj name="Prism 8" r:id="rId17" imgW="3642052" imgH="3303072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04999" y="28969033"/>
                        <a:ext cx="4320000" cy="34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Szövegdoboz 115">
            <a:extLst>
              <a:ext uri="{FF2B5EF4-FFF2-40B4-BE49-F238E27FC236}">
                <a16:creationId xmlns:a16="http://schemas.microsoft.com/office/drawing/2014/main" id="{C6285F78-DBEA-4C38-8F48-E28CB3CE03F1}"/>
              </a:ext>
            </a:extLst>
          </p:cNvPr>
          <p:cNvSpPr txBox="1"/>
          <p:nvPr/>
        </p:nvSpPr>
        <p:spPr>
          <a:xfrm>
            <a:off x="1145418" y="32908820"/>
            <a:ext cx="27805983" cy="1477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Krónikus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rofecoxib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-kezelés nem csökkentette az I/R által megemelt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gyulladásos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markerek, az MPO, COX-2 és PTX3 szintjét (3/A, 3/B, 3/C ábrák). Bár az 50 mg/kg dózisú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rofecoxib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már redukálta a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jejunális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MPO-szintjét (3/A ábra). A krónikus </a:t>
            </a:r>
            <a:r>
              <a:rPr lang="hu-HU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rofecoxib</a:t>
            </a:r>
            <a:r>
              <a:rPr lang="hu-H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-kezelés claudin-1 I/R hatására bekövetkező csökkenését nem tudta kivédeni magasabb dózisban sem (3/D ábra).</a:t>
            </a:r>
          </a:p>
        </p:txBody>
      </p:sp>
      <p:graphicFrame>
        <p:nvGraphicFramePr>
          <p:cNvPr id="40" name="Objektum 39">
            <a:extLst>
              <a:ext uri="{FF2B5EF4-FFF2-40B4-BE49-F238E27FC236}">
                <a16:creationId xmlns:a16="http://schemas.microsoft.com/office/drawing/2014/main" id="{D6097E41-8634-4D83-A5D8-BA7185E5DF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157248"/>
              </p:ext>
            </p:extLst>
          </p:nvPr>
        </p:nvGraphicFramePr>
        <p:xfrm>
          <a:off x="17623300" y="22306836"/>
          <a:ext cx="4320000" cy="338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5" name="Prism 8" r:id="rId19" imgW="3753334" imgH="2638425" progId="Prism8.Document">
                  <p:embed/>
                </p:oleObj>
              </mc:Choice>
              <mc:Fallback>
                <p:oleObj name="Prism 8" r:id="rId19" imgW="3753334" imgH="2638425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7623300" y="22306836"/>
                        <a:ext cx="4320000" cy="3381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Kép 42">
            <a:extLst>
              <a:ext uri="{FF2B5EF4-FFF2-40B4-BE49-F238E27FC236}">
                <a16:creationId xmlns:a16="http://schemas.microsoft.com/office/drawing/2014/main" id="{77651CAA-2140-40D7-89C2-0272EC1B3A1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6723772" y="41384699"/>
            <a:ext cx="2675801" cy="689740"/>
          </a:xfrm>
          <a:prstGeom prst="rect">
            <a:avLst/>
          </a:prstGeom>
        </p:spPr>
      </p:pic>
      <p:pic>
        <p:nvPicPr>
          <p:cNvPr id="45" name="Kép 44">
            <a:extLst>
              <a:ext uri="{FF2B5EF4-FFF2-40B4-BE49-F238E27FC236}">
                <a16:creationId xmlns:a16="http://schemas.microsoft.com/office/drawing/2014/main" id="{5A702990-7355-40C2-896C-25865E3A45A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5845692" y="15930064"/>
            <a:ext cx="13553881" cy="3752703"/>
          </a:xfrm>
          <a:prstGeom prst="rect">
            <a:avLst/>
          </a:prstGeom>
        </p:spPr>
      </p:pic>
      <p:graphicFrame>
        <p:nvGraphicFramePr>
          <p:cNvPr id="46" name="Objektum 45">
            <a:extLst>
              <a:ext uri="{FF2B5EF4-FFF2-40B4-BE49-F238E27FC236}">
                <a16:creationId xmlns:a16="http://schemas.microsoft.com/office/drawing/2014/main" id="{4FF4C81F-A0D4-43AC-8180-02AD17D0A0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193150"/>
              </p:ext>
            </p:extLst>
          </p:nvPr>
        </p:nvGraphicFramePr>
        <p:xfrm>
          <a:off x="7930597" y="22327110"/>
          <a:ext cx="4320000" cy="34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6" name="Prism 8" r:id="rId23" imgW="3715520" imgH="2856254" progId="Prism8.Document">
                  <p:embed/>
                </p:oleObj>
              </mc:Choice>
              <mc:Fallback>
                <p:oleObj name="Prism 8" r:id="rId23" imgW="3715520" imgH="2856254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930597" y="22327110"/>
                        <a:ext cx="4320000" cy="34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Szövegdoboz 119">
            <a:extLst>
              <a:ext uri="{FF2B5EF4-FFF2-40B4-BE49-F238E27FC236}">
                <a16:creationId xmlns:a16="http://schemas.microsoft.com/office/drawing/2014/main" id="{562614B7-9F08-40A3-9C85-657DFE9BEB97}"/>
              </a:ext>
            </a:extLst>
          </p:cNvPr>
          <p:cNvSpPr txBox="1"/>
          <p:nvPr/>
        </p:nvSpPr>
        <p:spPr>
          <a:xfrm>
            <a:off x="1234912" y="32413050"/>
            <a:ext cx="27832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Az oszlopok az átlag + SEM értéket jelölik.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 az egyes állatok adatpontját ábrázolják n=4-6/csoport; </a:t>
            </a:r>
            <a:r>
              <a:rPr lang="hu-HU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×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p&lt;0.05,</a:t>
            </a:r>
            <a:r>
              <a:rPr lang="hu-HU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 ×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 p&lt;0.01, </a:t>
            </a:r>
            <a:r>
              <a:rPr lang="hu-HU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× × × 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p&lt;0.001; két-utas ANOVA, </a:t>
            </a:r>
            <a:r>
              <a:rPr lang="hu-HU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Fisher’s</a:t>
            </a:r>
            <a:r>
              <a:rPr lang="hu-HU" sz="2000" i="1" dirty="0">
                <a:latin typeface="Arial" panose="020B0604020202020204" pitchFamily="34" charset="0"/>
                <a:cs typeface="Arial" panose="020B0604020202020204" pitchFamily="34" charset="0"/>
              </a:rPr>
              <a:t> LSD post hoc teszt</a:t>
            </a:r>
          </a:p>
        </p:txBody>
      </p:sp>
    </p:spTree>
    <p:extLst>
      <p:ext uri="{BB962C8B-B14F-4D97-AF65-F5344CB8AC3E}">
        <p14:creationId xmlns:p14="http://schemas.microsoft.com/office/powerpoint/2010/main" val="285379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37CBAF50B0D99489FF3906A27AF05BB" ma:contentTypeVersion="13" ma:contentTypeDescription="Új dokumentum létrehozása." ma:contentTypeScope="" ma:versionID="e67390286c7effb592f30cf23234e6e4">
  <xsd:schema xmlns:xsd="http://www.w3.org/2001/XMLSchema" xmlns:xs="http://www.w3.org/2001/XMLSchema" xmlns:p="http://schemas.microsoft.com/office/2006/metadata/properties" xmlns:ns2="268bc50b-22e9-418f-8289-f51e4d785e7b" xmlns:ns3="9e0d4ce4-74dc-437a-a97a-8df69e54686f" targetNamespace="http://schemas.microsoft.com/office/2006/metadata/properties" ma:root="true" ma:fieldsID="e7d65757cbe077656936457f65e9c371" ns2:_="" ns3:_="">
    <xsd:import namespace="268bc50b-22e9-418f-8289-f51e4d785e7b"/>
    <xsd:import namespace="9e0d4ce4-74dc-437a-a97a-8df69e5468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8bc50b-22e9-418f-8289-f51e4d785e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épcímkék" ma:readOnly="false" ma:fieldId="{5cf76f15-5ced-4ddc-b409-7134ff3c332f}" ma:taxonomyMulti="true" ma:sspId="da6363bf-5512-4e13-a374-705e0b9b02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d4ce4-74dc-437a-a97a-8df69e5468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1c30744-f369-4dc7-9ab6-70e7b47fb0b0}" ma:internalName="TaxCatchAll" ma:showField="CatchAllData" ma:web="9e0d4ce4-74dc-437a-a97a-8df69e5468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2F91C9-C994-4761-A886-D57985B4A47D}"/>
</file>

<file path=customXml/itemProps2.xml><?xml version="1.0" encoding="utf-8"?>
<ds:datastoreItem xmlns:ds="http://schemas.openxmlformats.org/officeDocument/2006/customXml" ds:itemID="{45060537-C862-449F-AC2A-142C19849BE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6157</TotalTime>
  <Words>1038</Words>
  <Application>Microsoft Office PowerPoint</Application>
  <PresentationFormat>Egyéni</PresentationFormat>
  <Paragraphs>51</Paragraphs>
  <Slides>1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Times New Roman</vt:lpstr>
      <vt:lpstr>Office-téma</vt:lpstr>
      <vt:lpstr>GraphPad Prism 8 Project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barbika</dc:creator>
  <cp:lastModifiedBy>László Szilvia</cp:lastModifiedBy>
  <cp:revision>365</cp:revision>
  <dcterms:created xsi:type="dcterms:W3CDTF">2019-03-18T07:58:55Z</dcterms:created>
  <dcterms:modified xsi:type="dcterms:W3CDTF">2023-05-10T18:00:37Z</dcterms:modified>
</cp:coreProperties>
</file>